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71" r:id="rId3"/>
    <p:sldId id="257" r:id="rId4"/>
    <p:sldId id="260" r:id="rId5"/>
    <p:sldId id="258" r:id="rId6"/>
    <p:sldId id="273" r:id="rId7"/>
    <p:sldId id="276" r:id="rId8"/>
    <p:sldId id="277" r:id="rId9"/>
    <p:sldId id="278" r:id="rId10"/>
    <p:sldId id="262" r:id="rId11"/>
    <p:sldId id="259" r:id="rId12"/>
    <p:sldId id="266" r:id="rId13"/>
    <p:sldId id="279" r:id="rId14"/>
    <p:sldId id="268" r:id="rId15"/>
    <p:sldId id="269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503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3" Type="http://schemas.openxmlformats.org/officeDocument/2006/relationships/slide" Target="slides/slide3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10" Type="http://schemas.openxmlformats.org/officeDocument/2006/relationships/slide" Target="slides/slide10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93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58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502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4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47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0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5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57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42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‹Nº›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135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svgsilh.com/image/162086.html" TargetMode="External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hmectorcom/8594230965/in/photolist-e6rFrX-ooz6fS-a491Am-6J8xRT-8pscsM-q4tMGw-prHAUP-ntLGVE-5ShJ99-6doccX-5DDyxM-8UPy8N-5H5geH-8HPU7Q-2sycgb-fkqiJ-8pscfc-ojp2pM-8pvkTh-6C5Bus-8HWsp8-8pvkw9-8DBwYA-6kgVnD-8psaV2-8psbSD-6Rj94i-paereR-KrtWB-qAHvz3-5BcuAy-9cjzj3-iZi7x-8pscJD-cwUeC-6QbGyJ-ndHx3X-pDT9H1-akRCQW-8psaD8-8pvmLq-4jfUSb-3v6JX-8psc7K-iNNVPf-bpzYZN-6RgEsh-8pvmAb-onBJWx-8pvn1G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oscar-the-oscar-award-studio-show-649298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gif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72523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ndassonorasdecine.com/2008/05/nominaciones-al-oscar-1995-1999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hyperlink" Target="http://www.bandassonorasdecine.com/2008/05/nominaciones-al-oscar-1995-1999.html" TargetMode="External"/><Relationship Id="rId7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movie-projector-ic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2.sv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ame-icons.net/1x1/delapouite/film-projector.html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hyperlink" Target="https://svgsilh.com/image/162086.html" TargetMode="External"/><Relationship Id="rId9" Type="http://schemas.openxmlformats.org/officeDocument/2006/relationships/hyperlink" Target="https://svgsilh.com/image/159582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2.sv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ame-icons.net/1x1/delapouite/film-projector.html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hyperlink" Target="https://svgsilh.com/image/162086.html" TargetMode="External"/><Relationship Id="rId9" Type="http://schemas.openxmlformats.org/officeDocument/2006/relationships/hyperlink" Target="https://svgsilh.com/image/159582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2.sv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ame-icons.net/1x1/delapouite/film-projector.html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hyperlink" Target="https://svgsilh.com/image/162086.html" TargetMode="External"/><Relationship Id="rId9" Type="http://schemas.openxmlformats.org/officeDocument/2006/relationships/hyperlink" Target="https://svgsilh.com/image/159582.html" TargetMode="External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2.svg"/><Relationship Id="rId7" Type="http://schemas.openxmlformats.org/officeDocument/2006/relationships/image" Target="../media/image14.png"/><Relationship Id="rId12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ame-icons.net/1x1/delapouite/film-projector.html" TargetMode="External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hyperlink" Target="https://svgsilh.com/image/162086.html" TargetMode="External"/><Relationship Id="rId9" Type="http://schemas.openxmlformats.org/officeDocument/2006/relationships/hyperlink" Target="https://svgsilh.com/image/159582.html" TargetMode="External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ame-icons.net/1x1/delapouite/film-projector.html" TargetMode="External"/><Relationship Id="rId13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12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vgsilh.com/image/162086.html" TargetMode="External"/><Relationship Id="rId11" Type="http://schemas.openxmlformats.org/officeDocument/2006/relationships/hyperlink" Target="https://svgsilh.com/image/159582.html" TargetMode="External"/><Relationship Id="rId5" Type="http://schemas.openxmlformats.org/officeDocument/2006/relationships/image" Target="../media/image12.svg"/><Relationship Id="rId10" Type="http://schemas.openxmlformats.org/officeDocument/2006/relationships/image" Target="../media/image15.sv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2787D1-6806-17DD-3641-144A68C3C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516" y="1577602"/>
            <a:ext cx="3930256" cy="1796716"/>
          </a:xfrm>
        </p:spPr>
        <p:txBody>
          <a:bodyPr anchor="t">
            <a:normAutofit/>
          </a:bodyPr>
          <a:lstStyle/>
          <a:p>
            <a:r>
              <a:rPr lang="en-US" sz="4000" dirty="0"/>
              <a:t>And the Oscar goes to…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36BC6C-08B2-AF44-27B2-424CD3163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516" y="5280398"/>
            <a:ext cx="3930256" cy="1105094"/>
          </a:xfrm>
        </p:spPr>
        <p:txBody>
          <a:bodyPr anchor="b">
            <a:normAutofit/>
          </a:bodyPr>
          <a:lstStyle/>
          <a:p>
            <a:r>
              <a:rPr lang="es-MX" sz="1100" b="1" dirty="0">
                <a:latin typeface="Univers Condensed" panose="020B0506020202050204" pitchFamily="34" charset="0"/>
              </a:rPr>
              <a:t>Proyecto Final – Noviembre 2022</a:t>
            </a:r>
          </a:p>
          <a:p>
            <a:r>
              <a:rPr lang="es-MX" sz="1100" b="1" dirty="0">
                <a:latin typeface="Univers Condensed" panose="020B0506020202050204" pitchFamily="34" charset="0"/>
              </a:rPr>
              <a:t>Cárdenas Gallardo Paula Daniela | 733720</a:t>
            </a:r>
          </a:p>
          <a:p>
            <a:pPr>
              <a:lnSpc>
                <a:spcPct val="150000"/>
              </a:lnSpc>
            </a:pPr>
            <a:r>
              <a:rPr lang="es-MX" sz="1100" b="1" dirty="0">
                <a:latin typeface="Univers Condensed" panose="020B0506020202050204" pitchFamily="34" charset="0"/>
              </a:rPr>
              <a:t>Villa Domínguez Paulo Adrián | 733773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he Oscars GIFs | Tenor">
            <a:extLst>
              <a:ext uri="{FF2B5EF4-FFF2-40B4-BE49-F238E27FC236}">
                <a16:creationId xmlns:a16="http://schemas.microsoft.com/office/drawing/2014/main" id="{D4688A76-BA5D-6E18-AD4D-882E088D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6853" y="1577602"/>
            <a:ext cx="6633065" cy="370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8B10F95-8FFD-1DD3-1B68-24C2BF0FA74D}"/>
              </a:ext>
            </a:extLst>
          </p:cNvPr>
          <p:cNvSpPr txBox="1"/>
          <p:nvPr/>
        </p:nvSpPr>
        <p:spPr>
          <a:xfrm>
            <a:off x="8948687" y="5783767"/>
            <a:ext cx="2951231" cy="570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s-MX" sz="1100" b="1" dirty="0">
                <a:latin typeface="Univers Condensed" panose="020B0506020202050204" pitchFamily="34" charset="0"/>
              </a:rPr>
              <a:t>Proyecto de Ciencia de Datos</a:t>
            </a:r>
          </a:p>
          <a:p>
            <a:pPr algn="r">
              <a:lnSpc>
                <a:spcPct val="150000"/>
              </a:lnSpc>
            </a:pPr>
            <a:r>
              <a:rPr lang="es-MX" sz="1100" b="1" dirty="0">
                <a:latin typeface="Univers Condensed" panose="020B0506020202050204" pitchFamily="34" charset="0"/>
              </a:rPr>
              <a:t>Cristian Camilo Zapata Zuluaga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E1473AD-B3F2-71FC-0D31-9DF79C25F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607" y="157894"/>
            <a:ext cx="620311" cy="107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minaciones al Óscar para mejor película extranjera">
            <a:extLst>
              <a:ext uri="{FF2B5EF4-FFF2-40B4-BE49-F238E27FC236}">
                <a16:creationId xmlns:a16="http://schemas.microsoft.com/office/drawing/2014/main" id="{18794F78-5791-08BE-98A3-A1546D5E2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7" y="157894"/>
            <a:ext cx="453692" cy="96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673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314DB-965D-406A-FA48-8ADF72CD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18" y="571500"/>
            <a:ext cx="9922764" cy="1148243"/>
          </a:xfrm>
        </p:spPr>
        <p:txBody>
          <a:bodyPr>
            <a:normAutofit/>
          </a:bodyPr>
          <a:lstStyle/>
          <a:p>
            <a:r>
              <a:rPr lang="es-MX" dirty="0"/>
              <a:t>Desarrollo de la Solución</a:t>
            </a:r>
            <a:br>
              <a:rPr lang="es-MX" dirty="0"/>
            </a:br>
            <a:r>
              <a:rPr lang="es-MX" sz="2800" dirty="0"/>
              <a:t>Data </a:t>
            </a:r>
            <a:r>
              <a:rPr lang="es-MX" sz="2800" dirty="0" err="1"/>
              <a:t>Wrangling</a:t>
            </a:r>
            <a:endParaRPr lang="es-MX" sz="2800" dirty="0"/>
          </a:p>
        </p:txBody>
      </p:sp>
      <p:pic>
        <p:nvPicPr>
          <p:cNvPr id="4" name="Picture 6" descr="Nominaciones al Óscar para mejor película extranjera">
            <a:extLst>
              <a:ext uri="{FF2B5EF4-FFF2-40B4-BE49-F238E27FC236}">
                <a16:creationId xmlns:a16="http://schemas.microsoft.com/office/drawing/2014/main" id="{1A056142-2617-7F26-F290-6C06EA46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7" y="157894"/>
            <a:ext cx="453692" cy="96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5EAD007-7865-C064-C336-47DBA4A00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646083"/>
            <a:ext cx="5075272" cy="2910656"/>
          </a:xfrm>
        </p:spPr>
        <p:txBody>
          <a:bodyPr/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 Tratamiento de datos nulos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  Tratamiento de variables categóricas</a:t>
            </a:r>
          </a:p>
          <a:p>
            <a:pPr lvl="1">
              <a:buBlip>
                <a:blip r:embed="rId6"/>
              </a:buBlip>
            </a:pPr>
            <a:r>
              <a:rPr lang="es-MX" dirty="0">
                <a:latin typeface="Univers Condensed" panose="020B0506020202050204" pitchFamily="34" charset="0"/>
              </a:rPr>
              <a:t>Género</a:t>
            </a:r>
          </a:p>
          <a:p>
            <a:pPr lvl="1">
              <a:buBlip>
                <a:blip r:embed="rId6"/>
              </a:buBlip>
            </a:pPr>
            <a:r>
              <a:rPr lang="es-MX" dirty="0">
                <a:latin typeface="Univers Condensed" panose="020B0506020202050204" pitchFamily="34" charset="0"/>
              </a:rPr>
              <a:t>Disponibilidad de 3D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 Separar datos de entrenamiento y prueba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 Escalamiento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838F0E-A016-A9AE-BF69-5C5313BA8EB9}"/>
              </a:ext>
            </a:extLst>
          </p:cNvPr>
          <p:cNvSpPr txBox="1">
            <a:spLocks/>
          </p:cNvSpPr>
          <p:nvPr/>
        </p:nvSpPr>
        <p:spPr>
          <a:xfrm>
            <a:off x="1134618" y="2262343"/>
            <a:ext cx="2100541" cy="1345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Neue Haas Grotesk Text Pro" panose="020B0504020202020204" pitchFamily="34" charset="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 3D_available</a:t>
            </a:r>
          </a:p>
          <a:p>
            <a:pPr lvl="1">
              <a:buBlip>
                <a:blip r:embed="rId6"/>
              </a:buBlip>
            </a:pPr>
            <a:r>
              <a:rPr lang="es-MX" sz="1600" dirty="0">
                <a:latin typeface="Univers Condensed" panose="020B0506020202050204" pitchFamily="34" charset="0"/>
              </a:rPr>
              <a:t>YES</a:t>
            </a:r>
          </a:p>
          <a:p>
            <a:pPr lvl="1">
              <a:buBlip>
                <a:blip r:embed="rId6"/>
              </a:buBlip>
            </a:pPr>
            <a:r>
              <a:rPr lang="es-MX" sz="1600" dirty="0">
                <a:latin typeface="Univers Condensed" panose="020B0506020202050204" pitchFamily="34" charset="0"/>
              </a:rPr>
              <a:t>NO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FB7057C-1481-9863-81FB-0E1FA1AB21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728" y="4279133"/>
            <a:ext cx="3619075" cy="1840871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93FDAD87-71E6-6939-3341-4D32B696E600}"/>
              </a:ext>
            </a:extLst>
          </p:cNvPr>
          <p:cNvSpPr txBox="1">
            <a:spLocks/>
          </p:cNvSpPr>
          <p:nvPr/>
        </p:nvSpPr>
        <p:spPr>
          <a:xfrm>
            <a:off x="3235159" y="2262343"/>
            <a:ext cx="1855587" cy="2016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Neue Haas Grotesk Text Pro" panose="020B0504020202020204" pitchFamily="34" charset="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</a:t>
            </a:r>
            <a:r>
              <a:rPr lang="es-MX" dirty="0" err="1">
                <a:latin typeface="Univers Condensed" panose="020B0506020202050204" pitchFamily="34" charset="0"/>
              </a:rPr>
              <a:t>Genre</a:t>
            </a:r>
            <a:endParaRPr lang="es-MX" dirty="0">
              <a:latin typeface="Univers Condensed" panose="020B0506020202050204" pitchFamily="34" charset="0"/>
            </a:endParaRPr>
          </a:p>
          <a:p>
            <a:pPr lvl="1">
              <a:buBlip>
                <a:blip r:embed="rId6"/>
              </a:buBlip>
            </a:pPr>
            <a:r>
              <a:rPr lang="es-MX" sz="1600" dirty="0">
                <a:latin typeface="Univers Condensed" panose="020B0506020202050204" pitchFamily="34" charset="0"/>
              </a:rPr>
              <a:t>Thriller</a:t>
            </a:r>
          </a:p>
          <a:p>
            <a:pPr lvl="1">
              <a:buBlip>
                <a:blip r:embed="rId6"/>
              </a:buBlip>
            </a:pPr>
            <a:r>
              <a:rPr lang="es-MX" sz="1600" dirty="0">
                <a:latin typeface="Univers Condensed" panose="020B0506020202050204" pitchFamily="34" charset="0"/>
              </a:rPr>
              <a:t>Drama</a:t>
            </a:r>
          </a:p>
          <a:p>
            <a:pPr lvl="1">
              <a:buBlip>
                <a:blip r:embed="rId6"/>
              </a:buBlip>
            </a:pPr>
            <a:r>
              <a:rPr lang="es-MX" sz="1600" dirty="0" err="1">
                <a:latin typeface="Univers Condensed" panose="020B0506020202050204" pitchFamily="34" charset="0"/>
              </a:rPr>
              <a:t>Comedy</a:t>
            </a:r>
            <a:endParaRPr lang="es-MX" sz="1600" dirty="0">
              <a:latin typeface="Univers Condensed" panose="020B0506020202050204" pitchFamily="34" charset="0"/>
            </a:endParaRPr>
          </a:p>
          <a:p>
            <a:pPr lvl="1">
              <a:buBlip>
                <a:blip r:embed="rId6"/>
              </a:buBlip>
            </a:pPr>
            <a:r>
              <a:rPr lang="es-MX" sz="1600" dirty="0" err="1">
                <a:latin typeface="Univers Condensed" panose="020B0506020202050204" pitchFamily="34" charset="0"/>
              </a:rPr>
              <a:t>Action</a:t>
            </a:r>
            <a:endParaRPr lang="es-MX" sz="1600" dirty="0">
              <a:latin typeface="Univers Condensed" panose="020B05060202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57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314DB-965D-406A-FA48-8ADF72CD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18" y="571500"/>
            <a:ext cx="9922764" cy="960289"/>
          </a:xfrm>
        </p:spPr>
        <p:txBody>
          <a:bodyPr>
            <a:normAutofit fontScale="90000"/>
          </a:bodyPr>
          <a:lstStyle/>
          <a:p>
            <a:r>
              <a:rPr lang="es-MX" sz="4900" dirty="0"/>
              <a:t>Modelado</a:t>
            </a:r>
            <a:br>
              <a:rPr lang="es-MX" dirty="0"/>
            </a:br>
            <a:r>
              <a:rPr lang="es-MX" sz="3100" dirty="0"/>
              <a:t>Entrenamiento y Desempeño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9D4404-F2C0-394E-041C-A9B04B2DC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831123"/>
            <a:ext cx="5007864" cy="243547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MX" sz="2000" dirty="0">
                <a:latin typeface="Univers Condensed" panose="020B0506020202050204" pitchFamily="34" charset="0"/>
              </a:rPr>
              <a:t>Regresión Logística</a:t>
            </a:r>
          </a:p>
          <a:p>
            <a:pPr>
              <a:lnSpc>
                <a:spcPct val="200000"/>
              </a:lnSpc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MX" sz="2000" dirty="0">
                <a:latin typeface="Univers Condensed" panose="020B0506020202050204" pitchFamily="34" charset="0"/>
              </a:rPr>
              <a:t>Máquina de Vector Soporte</a:t>
            </a:r>
          </a:p>
          <a:p>
            <a:pPr>
              <a:lnSpc>
                <a:spcPct val="200000"/>
              </a:lnSpc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MX" sz="2000" dirty="0">
                <a:latin typeface="Univers Condensed" panose="020B0506020202050204" pitchFamily="34" charset="0"/>
              </a:rPr>
              <a:t>Bosque Aleatorio</a:t>
            </a:r>
          </a:p>
        </p:txBody>
      </p:sp>
      <p:pic>
        <p:nvPicPr>
          <p:cNvPr id="4" name="Picture 6" descr="Nominaciones al Óscar para mejor película extranjera">
            <a:extLst>
              <a:ext uri="{FF2B5EF4-FFF2-40B4-BE49-F238E27FC236}">
                <a16:creationId xmlns:a16="http://schemas.microsoft.com/office/drawing/2014/main" id="{1A056142-2617-7F26-F290-6C06EA46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7" y="157894"/>
            <a:ext cx="453692" cy="96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DE04E689-90D3-DF4D-FEF9-823CEA6B4D3E}"/>
              </a:ext>
            </a:extLst>
          </p:cNvPr>
          <p:cNvSpPr/>
          <p:nvPr/>
        </p:nvSpPr>
        <p:spPr>
          <a:xfrm>
            <a:off x="621259" y="4431322"/>
            <a:ext cx="3141849" cy="633045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869DE41-F6AE-D705-2FE2-D2BFCC6CF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389" y="1998058"/>
            <a:ext cx="5263765" cy="428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1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314DB-965D-406A-FA48-8ADF72CD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18" y="571500"/>
            <a:ext cx="9922764" cy="839011"/>
          </a:xfrm>
        </p:spPr>
        <p:txBody>
          <a:bodyPr>
            <a:noAutofit/>
          </a:bodyPr>
          <a:lstStyle/>
          <a:p>
            <a:r>
              <a:rPr lang="es-MX" sz="3400" dirty="0"/>
              <a:t>Imagen, contenedor y despliegue del servicio</a:t>
            </a:r>
          </a:p>
        </p:txBody>
      </p:sp>
      <p:pic>
        <p:nvPicPr>
          <p:cNvPr id="4" name="Picture 6" descr="Nominaciones al Óscar para mejor película extranjera">
            <a:extLst>
              <a:ext uri="{FF2B5EF4-FFF2-40B4-BE49-F238E27FC236}">
                <a16:creationId xmlns:a16="http://schemas.microsoft.com/office/drawing/2014/main" id="{1A056142-2617-7F26-F290-6C06EA46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7" y="157894"/>
            <a:ext cx="453692" cy="96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C5C495C-B214-1FAE-50AF-48D5B7095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7" y="2093232"/>
            <a:ext cx="7226030" cy="364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C608B0-8437-7100-4DBB-FEC08305C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72" y="3280907"/>
            <a:ext cx="11218259" cy="126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825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ominaciones al Óscar para mejor película extranjera">
            <a:extLst>
              <a:ext uri="{FF2B5EF4-FFF2-40B4-BE49-F238E27FC236}">
                <a16:creationId xmlns:a16="http://schemas.microsoft.com/office/drawing/2014/main" id="{1A056142-2617-7F26-F290-6C06EA46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7" y="157894"/>
            <a:ext cx="453692" cy="96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A380614-3DDD-AEB0-E9DE-5AA1FA1F5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7" y="1436888"/>
            <a:ext cx="7591425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C608B0-8437-7100-4DBB-FEC08305C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67" y="157894"/>
            <a:ext cx="9999572" cy="113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23CCDCE-9BE2-848E-9199-11525F686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025" y="2043042"/>
            <a:ext cx="8363948" cy="379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16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314DB-965D-406A-FA48-8ADF72CD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18" y="571500"/>
            <a:ext cx="9922764" cy="839011"/>
          </a:xfrm>
        </p:spPr>
        <p:txBody>
          <a:bodyPr/>
          <a:lstStyle/>
          <a:p>
            <a:r>
              <a:rPr lang="es-MX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9D4404-F2C0-394E-041C-A9B04B2DC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139193"/>
            <a:ext cx="6227064" cy="3333576"/>
          </a:xfrm>
        </p:spPr>
        <p:txBody>
          <a:bodyPr>
            <a:normAutofit/>
          </a:bodyPr>
          <a:lstStyle/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ES" dirty="0">
                <a:latin typeface="Univers Condensed" panose="020B0506020202050204" pitchFamily="34" charset="0"/>
              </a:rPr>
              <a:t>Aprendizajes obtenidos en la materia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ES" dirty="0">
                <a:latin typeface="Univers Condensed" panose="020B0506020202050204" pitchFamily="34" charset="0"/>
              </a:rPr>
              <a:t>Retos por el conjunto de datos limitado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ES" dirty="0">
                <a:latin typeface="Univers Condensed" panose="020B0506020202050204" pitchFamily="34" charset="0"/>
              </a:rPr>
              <a:t>Desarrollar sistemas de ciencia de datos; ¿qué pasa después de tener un modelo de </a:t>
            </a:r>
            <a:r>
              <a:rPr lang="es-ES" i="1" dirty="0">
                <a:latin typeface="Univers Condensed" panose="020B0506020202050204" pitchFamily="34" charset="0"/>
              </a:rPr>
              <a:t>Machine </a:t>
            </a:r>
            <a:r>
              <a:rPr lang="es-ES" i="1" dirty="0" err="1">
                <a:latin typeface="Univers Condensed" panose="020B0506020202050204" pitchFamily="34" charset="0"/>
              </a:rPr>
              <a:t>Learning</a:t>
            </a:r>
            <a:r>
              <a:rPr lang="es-ES" dirty="0">
                <a:latin typeface="Univers Condensed" panose="020B0506020202050204" pitchFamily="34" charset="0"/>
              </a:rPr>
              <a:t>?</a:t>
            </a:r>
            <a:endParaRPr lang="es-ES" i="1" dirty="0">
              <a:latin typeface="Univers Condensed" panose="020B0506020202050204" pitchFamily="34" charset="0"/>
            </a:endParaRP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ES" dirty="0">
                <a:latin typeface="Univers Condensed" panose="020B0506020202050204" pitchFamily="34" charset="0"/>
              </a:rPr>
              <a:t>Posibilidad de pruebas futuras y diferentes productos desarrollados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ES" dirty="0">
                <a:latin typeface="Univers Condensed" panose="020B0506020202050204" pitchFamily="34" charset="0"/>
              </a:rPr>
              <a:t>Agradecer a la academia por esta estatuilla dorada</a:t>
            </a:r>
            <a:endParaRPr lang="es-MX" dirty="0">
              <a:latin typeface="Univers Condensed" panose="020B0506020202050204" pitchFamily="34" charset="0"/>
            </a:endParaRPr>
          </a:p>
        </p:txBody>
      </p:sp>
      <p:pic>
        <p:nvPicPr>
          <p:cNvPr id="4" name="Picture 6" descr="Nominaciones al Óscar para mejor película extranjera">
            <a:extLst>
              <a:ext uri="{FF2B5EF4-FFF2-40B4-BE49-F238E27FC236}">
                <a16:creationId xmlns:a16="http://schemas.microsoft.com/office/drawing/2014/main" id="{1A056142-2617-7F26-F290-6C06EA46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7" y="157894"/>
            <a:ext cx="453692" cy="96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scars Sticker by Vienna Pitts for iOS &amp; Android | GIPHY">
            <a:extLst>
              <a:ext uri="{FF2B5EF4-FFF2-40B4-BE49-F238E27FC236}">
                <a16:creationId xmlns:a16="http://schemas.microsoft.com/office/drawing/2014/main" id="{92BA69C4-18A6-AEB8-4F56-4FC72476F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807" y="2139193"/>
            <a:ext cx="3333575" cy="33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52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314DB-965D-406A-FA48-8ADF72CD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18" y="571500"/>
            <a:ext cx="9922764" cy="839011"/>
          </a:xfrm>
        </p:spPr>
        <p:txBody>
          <a:bodyPr/>
          <a:lstStyle/>
          <a:p>
            <a:r>
              <a:rPr lang="es-MX" dirty="0"/>
              <a:t>Referencias Bibliográficas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9D4404-F2C0-394E-041C-A9B04B2DC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092568"/>
            <a:ext cx="9922764" cy="4193931"/>
          </a:xfrm>
        </p:spPr>
        <p:txBody>
          <a:bodyPr>
            <a:normAutofit lnSpcReduction="10000"/>
          </a:bodyPr>
          <a:lstStyle/>
          <a:p>
            <a:pPr algn="l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MX" b="0" i="0" dirty="0" err="1">
                <a:effectLst/>
                <a:latin typeface="Univers Condensed" panose="020B0506020202050204" pitchFamily="34" charset="0"/>
              </a:rPr>
              <a:t>Bedard</a:t>
            </a:r>
            <a:r>
              <a:rPr lang="es-MX" b="0" i="0" dirty="0">
                <a:effectLst/>
                <a:latin typeface="Univers Condensed" panose="020B0506020202050204" pitchFamily="34" charset="0"/>
              </a:rPr>
              <a:t>, M. (2022). </a:t>
            </a:r>
            <a:r>
              <a:rPr lang="es-MX" b="0" i="1" dirty="0" err="1">
                <a:effectLst/>
                <a:latin typeface="Univers Condensed" panose="020B0506020202050204" pitchFamily="34" charset="0"/>
              </a:rPr>
              <a:t>Average</a:t>
            </a:r>
            <a:r>
              <a:rPr lang="es-MX" b="0" i="1" dirty="0">
                <a:effectLst/>
                <a:latin typeface="Univers Condensed" panose="020B0506020202050204" pitchFamily="34" charset="0"/>
              </a:rPr>
              <a:t> </a:t>
            </a:r>
            <a:r>
              <a:rPr lang="es-MX" b="0" i="1" dirty="0" err="1">
                <a:effectLst/>
                <a:latin typeface="Univers Condensed" panose="020B0506020202050204" pitchFamily="34" charset="0"/>
              </a:rPr>
              <a:t>Movie</a:t>
            </a:r>
            <a:r>
              <a:rPr lang="es-MX" b="0" i="1" dirty="0">
                <a:effectLst/>
                <a:latin typeface="Univers Condensed" panose="020B0506020202050204" pitchFamily="34" charset="0"/>
              </a:rPr>
              <a:t> Budget — </a:t>
            </a:r>
            <a:r>
              <a:rPr lang="es-MX" b="0" i="1" dirty="0" err="1">
                <a:effectLst/>
                <a:latin typeface="Univers Condensed" panose="020B0506020202050204" pitchFamily="34" charset="0"/>
              </a:rPr>
              <a:t>How</a:t>
            </a:r>
            <a:r>
              <a:rPr lang="es-MX" b="0" i="1" dirty="0">
                <a:effectLst/>
                <a:latin typeface="Univers Condensed" panose="020B0506020202050204" pitchFamily="34" charset="0"/>
              </a:rPr>
              <a:t> </a:t>
            </a:r>
            <a:r>
              <a:rPr lang="es-MX" b="0" i="1" dirty="0" err="1">
                <a:effectLst/>
                <a:latin typeface="Univers Condensed" panose="020B0506020202050204" pitchFamily="34" charset="0"/>
              </a:rPr>
              <a:t>Much</a:t>
            </a:r>
            <a:r>
              <a:rPr lang="es-MX" b="0" i="1" dirty="0">
                <a:effectLst/>
                <a:latin typeface="Univers Condensed" panose="020B0506020202050204" pitchFamily="34" charset="0"/>
              </a:rPr>
              <a:t> Do </a:t>
            </a:r>
            <a:r>
              <a:rPr lang="es-MX" b="0" i="1" dirty="0" err="1">
                <a:effectLst/>
                <a:latin typeface="Univers Condensed" panose="020B0506020202050204" pitchFamily="34" charset="0"/>
              </a:rPr>
              <a:t>Movies</a:t>
            </a:r>
            <a:r>
              <a:rPr lang="es-MX" b="0" i="1" dirty="0">
                <a:effectLst/>
                <a:latin typeface="Univers Condensed" panose="020B0506020202050204" pitchFamily="34" charset="0"/>
              </a:rPr>
              <a:t> </a:t>
            </a:r>
            <a:r>
              <a:rPr lang="es-MX" b="0" i="1" dirty="0" err="1">
                <a:effectLst/>
                <a:latin typeface="Univers Condensed" panose="020B0506020202050204" pitchFamily="34" charset="0"/>
              </a:rPr>
              <a:t>Cost</a:t>
            </a:r>
            <a:r>
              <a:rPr lang="es-MX" b="0" i="1" dirty="0">
                <a:effectLst/>
                <a:latin typeface="Univers Condensed" panose="020B0506020202050204" pitchFamily="34" charset="0"/>
              </a:rPr>
              <a:t> </a:t>
            </a:r>
            <a:r>
              <a:rPr lang="es-MX" b="0" i="1" dirty="0" err="1">
                <a:effectLst/>
                <a:latin typeface="Univers Condensed" panose="020B0506020202050204" pitchFamily="34" charset="0"/>
              </a:rPr>
              <a:t>to</a:t>
            </a:r>
            <a:r>
              <a:rPr lang="es-MX" b="0" i="1" dirty="0">
                <a:effectLst/>
                <a:latin typeface="Univers Condensed" panose="020B0506020202050204" pitchFamily="34" charset="0"/>
              </a:rPr>
              <a:t> </a:t>
            </a:r>
            <a:r>
              <a:rPr lang="es-MX" b="0" i="1" dirty="0" err="1">
                <a:effectLst/>
                <a:latin typeface="Univers Condensed" panose="020B0506020202050204" pitchFamily="34" charset="0"/>
              </a:rPr>
              <a:t>Make</a:t>
            </a:r>
            <a:r>
              <a:rPr lang="es-MX" b="0" i="1" dirty="0">
                <a:effectLst/>
                <a:latin typeface="Univers Condensed" panose="020B0506020202050204" pitchFamily="34" charset="0"/>
              </a:rPr>
              <a:t>?</a:t>
            </a:r>
            <a:r>
              <a:rPr lang="es-MX" b="0" i="0" dirty="0">
                <a:effectLst/>
                <a:latin typeface="Univers Condensed" panose="020B0506020202050204" pitchFamily="34" charset="0"/>
              </a:rPr>
              <a:t>. Consultado el 20 de octubre de 2022, de </a:t>
            </a:r>
            <a:r>
              <a:rPr lang="es-MX" b="0" i="0" u="none" strike="noStrike" dirty="0">
                <a:effectLst/>
                <a:latin typeface="Univers Condensed" panose="020B0506020202050204" pitchFamily="34" charset="0"/>
              </a:rPr>
              <a:t>https://www.studiobinder.com/blog/average-movie-budget/#:~:text=However%2C%20according%20to%20Investopedia%2C%20the,much%20as%20the%20production%20costs.</a:t>
            </a:r>
          </a:p>
          <a:p>
            <a:pPr algn="l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MX" b="0" i="0" u="none" strike="noStrike" dirty="0">
                <a:effectLst/>
                <a:latin typeface="Univers Condensed" panose="020B0506020202050204" pitchFamily="34" charset="0"/>
              </a:rPr>
              <a:t>Kumar, B. (2020). </a:t>
            </a:r>
            <a:r>
              <a:rPr lang="es-MX" b="0" i="0" u="none" strike="noStrike" dirty="0" err="1">
                <a:effectLst/>
                <a:latin typeface="Univers Condensed" panose="020B0506020202050204" pitchFamily="34" charset="0"/>
              </a:rPr>
              <a:t>Collection</a:t>
            </a:r>
            <a:r>
              <a:rPr lang="es-MX" b="0" i="0" u="none" strike="noStrike" dirty="0">
                <a:effectLst/>
                <a:latin typeface="Univers Condensed" panose="020B0506020202050204" pitchFamily="34" charset="0"/>
              </a:rPr>
              <a:t> </a:t>
            </a:r>
            <a:r>
              <a:rPr lang="es-MX" b="0" i="0" u="none" strike="noStrike" dirty="0" err="1">
                <a:effectLst/>
                <a:latin typeface="Univers Condensed" panose="020B0506020202050204" pitchFamily="34" charset="0"/>
              </a:rPr>
              <a:t>of</a:t>
            </a:r>
            <a:r>
              <a:rPr lang="es-MX" b="0" i="0" u="none" strike="noStrike" dirty="0">
                <a:effectLst/>
                <a:latin typeface="Univers Condensed" panose="020B0506020202050204" pitchFamily="34" charset="0"/>
              </a:rPr>
              <a:t> </a:t>
            </a:r>
            <a:r>
              <a:rPr lang="es-MX" b="0" i="0" u="none" strike="noStrike" dirty="0" err="1">
                <a:effectLst/>
                <a:latin typeface="Univers Condensed" panose="020B0506020202050204" pitchFamily="34" charset="0"/>
              </a:rPr>
              <a:t>Classification</a:t>
            </a:r>
            <a:r>
              <a:rPr lang="es-MX" b="0" i="0" u="none" strike="noStrike" dirty="0">
                <a:effectLst/>
                <a:latin typeface="Univers Condensed" panose="020B0506020202050204" pitchFamily="34" charset="0"/>
              </a:rPr>
              <a:t> &amp; </a:t>
            </a:r>
            <a:r>
              <a:rPr lang="es-MX" b="0" i="0" u="none" strike="noStrike" dirty="0" err="1">
                <a:effectLst/>
                <a:latin typeface="Univers Condensed" panose="020B0506020202050204" pitchFamily="34" charset="0"/>
              </a:rPr>
              <a:t>Regression</a:t>
            </a:r>
            <a:r>
              <a:rPr lang="es-MX" b="0" i="0" u="none" strike="noStrike" dirty="0">
                <a:effectLst/>
                <a:latin typeface="Univers Condensed" panose="020B0506020202050204" pitchFamily="34" charset="0"/>
              </a:rPr>
              <a:t> </a:t>
            </a:r>
            <a:r>
              <a:rPr lang="es-MX" b="0" i="0" u="none" strike="noStrike" dirty="0" err="1">
                <a:effectLst/>
                <a:latin typeface="Univers Condensed" panose="020B0506020202050204" pitchFamily="34" charset="0"/>
              </a:rPr>
              <a:t>Datasets</a:t>
            </a:r>
            <a:r>
              <a:rPr lang="es-MX" b="0" i="0" u="none" strike="noStrike" dirty="0">
                <a:effectLst/>
                <a:latin typeface="Univers Condensed" panose="020B0506020202050204" pitchFamily="34" charset="0"/>
              </a:rPr>
              <a:t>. Consultado el 07 de octubre de 2022, de https://www.kaggle.com/datasets/balakrishcodes/others?select=Movie_classification.csv</a:t>
            </a:r>
          </a:p>
          <a:p>
            <a:pPr algn="l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MX" b="0" i="0" dirty="0">
                <a:effectLst/>
                <a:latin typeface="Univers Condensed" panose="020B0506020202050204" pitchFamily="34" charset="0"/>
              </a:rPr>
              <a:t>NBC Universal. (2022). </a:t>
            </a:r>
            <a:r>
              <a:rPr lang="es-MX" b="0" i="1" dirty="0">
                <a:effectLst/>
                <a:latin typeface="Univers Condensed" panose="020B0506020202050204" pitchFamily="34" charset="0"/>
              </a:rPr>
              <a:t>Complete </a:t>
            </a:r>
            <a:r>
              <a:rPr lang="es-MX" b="0" i="1" dirty="0" err="1">
                <a:effectLst/>
                <a:latin typeface="Univers Condensed" panose="020B0506020202050204" pitchFamily="34" charset="0"/>
              </a:rPr>
              <a:t>list</a:t>
            </a:r>
            <a:r>
              <a:rPr lang="es-MX" b="0" i="1" dirty="0">
                <a:effectLst/>
                <a:latin typeface="Univers Condensed" panose="020B0506020202050204" pitchFamily="34" charset="0"/>
              </a:rPr>
              <a:t> </a:t>
            </a:r>
            <a:r>
              <a:rPr lang="es-MX" b="0" i="1" dirty="0" err="1">
                <a:effectLst/>
                <a:latin typeface="Univers Condensed" panose="020B0506020202050204" pitchFamily="34" charset="0"/>
              </a:rPr>
              <a:t>of</a:t>
            </a:r>
            <a:r>
              <a:rPr lang="es-MX" b="0" i="1" dirty="0">
                <a:effectLst/>
                <a:latin typeface="Univers Condensed" panose="020B0506020202050204" pitchFamily="34" charset="0"/>
              </a:rPr>
              <a:t> </a:t>
            </a:r>
            <a:r>
              <a:rPr lang="es-MX" b="0" i="1" dirty="0" err="1">
                <a:effectLst/>
                <a:latin typeface="Univers Condensed" panose="020B0506020202050204" pitchFamily="34" charset="0"/>
              </a:rPr>
              <a:t>every</a:t>
            </a:r>
            <a:r>
              <a:rPr lang="es-MX" b="0" i="1" dirty="0">
                <a:effectLst/>
                <a:latin typeface="Univers Condensed" panose="020B0506020202050204" pitchFamily="34" charset="0"/>
              </a:rPr>
              <a:t> '</a:t>
            </a:r>
            <a:r>
              <a:rPr lang="es-MX" b="0" i="1" dirty="0" err="1">
                <a:effectLst/>
                <a:latin typeface="Univers Condensed" panose="020B0506020202050204" pitchFamily="34" charset="0"/>
              </a:rPr>
              <a:t>Best</a:t>
            </a:r>
            <a:r>
              <a:rPr lang="es-MX" b="0" i="1" dirty="0">
                <a:effectLst/>
                <a:latin typeface="Univers Condensed" panose="020B0506020202050204" pitchFamily="34" charset="0"/>
              </a:rPr>
              <a:t> Picture' Oscar </a:t>
            </a:r>
            <a:r>
              <a:rPr lang="es-MX" b="0" i="1" dirty="0" err="1">
                <a:effectLst/>
                <a:latin typeface="Univers Condensed" panose="020B0506020202050204" pitchFamily="34" charset="0"/>
              </a:rPr>
              <a:t>winner</a:t>
            </a:r>
            <a:r>
              <a:rPr lang="es-MX" b="0" i="1" dirty="0">
                <a:effectLst/>
                <a:latin typeface="Univers Condensed" panose="020B0506020202050204" pitchFamily="34" charset="0"/>
              </a:rPr>
              <a:t> </a:t>
            </a:r>
            <a:r>
              <a:rPr lang="es-MX" b="0" i="1" dirty="0" err="1">
                <a:effectLst/>
                <a:latin typeface="Univers Condensed" panose="020B0506020202050204" pitchFamily="34" charset="0"/>
              </a:rPr>
              <a:t>ever</a:t>
            </a:r>
            <a:r>
              <a:rPr lang="es-MX" b="0" i="0" dirty="0">
                <a:effectLst/>
                <a:latin typeface="Univers Condensed" panose="020B0506020202050204" pitchFamily="34" charset="0"/>
              </a:rPr>
              <a:t>. Consultado el 20 de octubre de 2022, de </a:t>
            </a:r>
            <a:r>
              <a:rPr lang="es-MX" b="0" i="0" u="none" strike="noStrike" dirty="0">
                <a:effectLst/>
                <a:latin typeface="Univers Condensed" panose="020B0506020202050204" pitchFamily="34" charset="0"/>
              </a:rPr>
              <a:t>https://www.today.com/popculture/complete-list-every-best-picture-oscar-winner-ever-t107617</a:t>
            </a:r>
          </a:p>
          <a:p>
            <a:pPr algn="l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MX" b="0" i="0" dirty="0" err="1">
                <a:effectLst/>
                <a:latin typeface="Univers Condensed" panose="020B0506020202050204" pitchFamily="34" charset="0"/>
              </a:rPr>
              <a:t>The</a:t>
            </a:r>
            <a:r>
              <a:rPr lang="es-MX" b="0" i="0" dirty="0">
                <a:effectLst/>
                <a:latin typeface="Univers Condensed" panose="020B0506020202050204" pitchFamily="34" charset="0"/>
              </a:rPr>
              <a:t> </a:t>
            </a:r>
            <a:r>
              <a:rPr lang="es-MX" b="0" i="0" dirty="0" err="1">
                <a:effectLst/>
                <a:latin typeface="Univers Condensed" panose="020B0506020202050204" pitchFamily="34" charset="0"/>
              </a:rPr>
              <a:t>Academy</a:t>
            </a:r>
            <a:r>
              <a:rPr lang="es-MX" b="0" i="0" dirty="0">
                <a:effectLst/>
                <a:latin typeface="Univers Condensed" panose="020B0506020202050204" pitchFamily="34" charset="0"/>
              </a:rPr>
              <a:t> </a:t>
            </a:r>
            <a:r>
              <a:rPr lang="es-MX" b="0" i="0" dirty="0" err="1">
                <a:effectLst/>
                <a:latin typeface="Univers Condensed" panose="020B0506020202050204" pitchFamily="34" charset="0"/>
              </a:rPr>
              <a:t>of</a:t>
            </a:r>
            <a:r>
              <a:rPr lang="es-MX" b="0" i="0" dirty="0">
                <a:effectLst/>
                <a:latin typeface="Univers Condensed" panose="020B0506020202050204" pitchFamily="34" charset="0"/>
              </a:rPr>
              <a:t> </a:t>
            </a:r>
            <a:r>
              <a:rPr lang="es-MX" b="0" i="0" dirty="0" err="1">
                <a:effectLst/>
                <a:latin typeface="Univers Condensed" panose="020B0506020202050204" pitchFamily="34" charset="0"/>
              </a:rPr>
              <a:t>Motion</a:t>
            </a:r>
            <a:r>
              <a:rPr lang="es-MX" b="0" i="0" dirty="0">
                <a:effectLst/>
                <a:latin typeface="Univers Condensed" panose="020B0506020202050204" pitchFamily="34" charset="0"/>
              </a:rPr>
              <a:t> Picture </a:t>
            </a:r>
            <a:r>
              <a:rPr lang="es-MX" b="0" i="0" dirty="0" err="1">
                <a:effectLst/>
                <a:latin typeface="Univers Condensed" panose="020B0506020202050204" pitchFamily="34" charset="0"/>
              </a:rPr>
              <a:t>Arts</a:t>
            </a:r>
            <a:r>
              <a:rPr lang="es-MX" b="0" i="0" dirty="0">
                <a:effectLst/>
                <a:latin typeface="Univers Condensed" panose="020B0506020202050204" pitchFamily="34" charset="0"/>
              </a:rPr>
              <a:t> and </a:t>
            </a:r>
            <a:r>
              <a:rPr lang="es-MX" b="0" i="0" dirty="0" err="1">
                <a:effectLst/>
                <a:latin typeface="Univers Condensed" panose="020B0506020202050204" pitchFamily="34" charset="0"/>
              </a:rPr>
              <a:t>Sciences</a:t>
            </a:r>
            <a:r>
              <a:rPr lang="es-MX" b="0" i="0" dirty="0">
                <a:effectLst/>
                <a:latin typeface="Univers Condensed" panose="020B0506020202050204" pitchFamily="34" charset="0"/>
              </a:rPr>
              <a:t>. (2022). </a:t>
            </a:r>
            <a:r>
              <a:rPr lang="es-MX" b="0" i="1" dirty="0" err="1">
                <a:effectLst/>
                <a:latin typeface="Univers Condensed" panose="020B0506020202050204" pitchFamily="34" charset="0"/>
              </a:rPr>
              <a:t>History</a:t>
            </a:r>
            <a:r>
              <a:rPr lang="es-MX" b="0" i="0" dirty="0">
                <a:effectLst/>
                <a:latin typeface="Univers Condensed" panose="020B0506020202050204" pitchFamily="34" charset="0"/>
              </a:rPr>
              <a:t>. Consultado el 20 de octubre de 2022, de </a:t>
            </a:r>
            <a:r>
              <a:rPr lang="es-MX" b="0" i="0" u="none" strike="noStrike" dirty="0">
                <a:effectLst/>
                <a:latin typeface="Univers Condensed" panose="020B0506020202050204" pitchFamily="34" charset="0"/>
              </a:rPr>
              <a:t>https://www.oscars.org/nicholl/history</a:t>
            </a:r>
          </a:p>
          <a:p>
            <a:pPr algn="l"/>
            <a:endParaRPr lang="es-MX" dirty="0"/>
          </a:p>
        </p:txBody>
      </p:sp>
      <p:pic>
        <p:nvPicPr>
          <p:cNvPr id="4" name="Picture 6" descr="Nominaciones al Óscar para mejor película extranjera">
            <a:extLst>
              <a:ext uri="{FF2B5EF4-FFF2-40B4-BE49-F238E27FC236}">
                <a16:creationId xmlns:a16="http://schemas.microsoft.com/office/drawing/2014/main" id="{1A056142-2617-7F26-F290-6C06EA46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7" y="157894"/>
            <a:ext cx="453692" cy="96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99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314DB-965D-406A-FA48-8ADF72CD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18" y="571500"/>
            <a:ext cx="9922764" cy="839011"/>
          </a:xfrm>
        </p:spPr>
        <p:txBody>
          <a:bodyPr/>
          <a:lstStyle/>
          <a:p>
            <a:r>
              <a:rPr lang="es-MX" dirty="0"/>
              <a:t>Tabla de 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9D4404-F2C0-394E-041C-A9B04B2DC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2031021"/>
            <a:ext cx="4091354" cy="3859637"/>
          </a:xfrm>
        </p:spPr>
        <p:txBody>
          <a:bodyPr>
            <a:normAutofit/>
          </a:bodyPr>
          <a:lstStyle/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MX" b="1" dirty="0"/>
              <a:t>Introducción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MX" b="1" dirty="0"/>
              <a:t>Planteamiento del Problema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MX" b="1" dirty="0"/>
              <a:t>Desarrollo de la Solución</a:t>
            </a:r>
            <a:br>
              <a:rPr lang="es-MX" b="1" dirty="0"/>
            </a:br>
            <a:r>
              <a:rPr lang="es-MX" sz="1100" b="1" dirty="0"/>
              <a:t>Análisis Exploratorio de Datos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MX" b="1" dirty="0"/>
              <a:t>Desarrollo de la Solución</a:t>
            </a:r>
            <a:br>
              <a:rPr lang="es-MX" b="1" dirty="0"/>
            </a:br>
            <a:r>
              <a:rPr lang="es-MX" sz="1100" b="1" dirty="0"/>
              <a:t>Preprocesamiento de Datos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MX" b="1" dirty="0"/>
              <a:t>Desarrollo de la Solución</a:t>
            </a:r>
            <a:br>
              <a:rPr lang="es-MX" b="1" dirty="0"/>
            </a:br>
            <a:r>
              <a:rPr lang="es-MX" sz="1100" b="1" dirty="0"/>
              <a:t>Data </a:t>
            </a:r>
            <a:r>
              <a:rPr lang="es-MX" sz="1100" b="1" dirty="0" err="1"/>
              <a:t>Wrangling</a:t>
            </a:r>
            <a:endParaRPr lang="es-MX" sz="1100" b="1" dirty="0"/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MX" sz="1900" b="1" dirty="0"/>
              <a:t>Modelado</a:t>
            </a:r>
            <a:br>
              <a:rPr lang="es-MX" b="1" dirty="0"/>
            </a:br>
            <a:r>
              <a:rPr lang="es-MX" sz="1200" b="1" dirty="0"/>
              <a:t>Entrenamiento</a:t>
            </a:r>
            <a:endParaRPr lang="es-MX" b="1" dirty="0"/>
          </a:p>
          <a:p>
            <a:endParaRPr lang="es-MX" dirty="0"/>
          </a:p>
        </p:txBody>
      </p:sp>
      <p:pic>
        <p:nvPicPr>
          <p:cNvPr id="4" name="Picture 6" descr="Nominaciones al Óscar para mejor película extranjera">
            <a:extLst>
              <a:ext uri="{FF2B5EF4-FFF2-40B4-BE49-F238E27FC236}">
                <a16:creationId xmlns:a16="http://schemas.microsoft.com/office/drawing/2014/main" id="{1A056142-2617-7F26-F290-6C06EA46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7" y="157894"/>
            <a:ext cx="453692" cy="96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inta De Pelicula Png By Valenmp-d4webgd by laurtia700 on DeviantArt">
            <a:extLst>
              <a:ext uri="{FF2B5EF4-FFF2-40B4-BE49-F238E27FC236}">
                <a16:creationId xmlns:a16="http://schemas.microsoft.com/office/drawing/2014/main" id="{39CD2F0A-BFBD-171F-D056-F3E7699433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3"/>
          <a:stretch/>
        </p:blipFill>
        <p:spPr bwMode="auto">
          <a:xfrm>
            <a:off x="9675091" y="-132540"/>
            <a:ext cx="1667352" cy="297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inta De Pelicula Png By Valenmp-d4webgd by laurtia700 on DeviantArt">
            <a:extLst>
              <a:ext uri="{FF2B5EF4-FFF2-40B4-BE49-F238E27FC236}">
                <a16:creationId xmlns:a16="http://schemas.microsoft.com/office/drawing/2014/main" id="{CEBA1AAD-6C3F-DA4F-812B-F7D186D98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" b="3683"/>
          <a:stretch/>
        </p:blipFill>
        <p:spPr bwMode="auto">
          <a:xfrm>
            <a:off x="9675091" y="2804745"/>
            <a:ext cx="1667352" cy="291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inta De Pelicula Png By Valenmp-d4webgd by laurtia700 on DeviantArt">
            <a:extLst>
              <a:ext uri="{FF2B5EF4-FFF2-40B4-BE49-F238E27FC236}">
                <a16:creationId xmlns:a16="http://schemas.microsoft.com/office/drawing/2014/main" id="{E4B81AFE-D82C-32B4-F225-B3CC78A87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" b="59528"/>
          <a:stretch/>
        </p:blipFill>
        <p:spPr bwMode="auto">
          <a:xfrm>
            <a:off x="9675091" y="5670851"/>
            <a:ext cx="1667352" cy="118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B34E9E2-BB62-C38A-AD05-8187468BAC4B}"/>
              </a:ext>
            </a:extLst>
          </p:cNvPr>
          <p:cNvSpPr txBox="1">
            <a:spLocks/>
          </p:cNvSpPr>
          <p:nvPr/>
        </p:nvSpPr>
        <p:spPr>
          <a:xfrm>
            <a:off x="5736958" y="2470637"/>
            <a:ext cx="3938133" cy="3420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Neue Haas Grotesk Text Pro" panose="020B0504020202020204" pitchFamily="34" charset="0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Neue Haas Grotesk Text Pro" panose="020B0504020202020204" pitchFamily="34" charset="0"/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MX" sz="1900" b="1" dirty="0"/>
              <a:t>Modelado</a:t>
            </a:r>
            <a:br>
              <a:rPr lang="es-MX" b="1" dirty="0"/>
            </a:br>
            <a:r>
              <a:rPr lang="es-MX" sz="1200" b="1" dirty="0"/>
              <a:t>Desempeño</a:t>
            </a:r>
            <a:endParaRPr lang="es-MX" b="1" dirty="0"/>
          </a:p>
          <a:p>
            <a:pPr>
              <a:buFont typeface="Neue Haas Grotesk Text Pro" panose="020B0504020202020204" pitchFamily="34" charset="0"/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MX" b="1" dirty="0"/>
              <a:t>API</a:t>
            </a:r>
          </a:p>
          <a:p>
            <a:pPr>
              <a:buFont typeface="Neue Haas Grotesk Text Pro" panose="020B0504020202020204" pitchFamily="34" charset="0"/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MX" b="1" dirty="0"/>
              <a:t>Contenedores del Servicio</a:t>
            </a:r>
          </a:p>
          <a:p>
            <a:pPr>
              <a:buFont typeface="Neue Haas Grotesk Text Pro" panose="020B0504020202020204" pitchFamily="34" charset="0"/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MX" b="1" dirty="0"/>
              <a:t>Despliegue del Servicio</a:t>
            </a:r>
          </a:p>
          <a:p>
            <a:pPr>
              <a:buFont typeface="Neue Haas Grotesk Text Pro" panose="020B0504020202020204" pitchFamily="34" charset="0"/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MX" b="1" dirty="0"/>
              <a:t>Conclusiones</a:t>
            </a:r>
          </a:p>
          <a:p>
            <a:pPr>
              <a:buFont typeface="Neue Haas Grotesk Text Pro" panose="020B0504020202020204" pitchFamily="34" charset="0"/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MX" b="1" dirty="0"/>
              <a:t>Referencias Bibliográficas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7325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314DB-965D-406A-FA48-8ADF72CD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18" y="571500"/>
            <a:ext cx="9922764" cy="839011"/>
          </a:xfrm>
        </p:spPr>
        <p:txBody>
          <a:bodyPr/>
          <a:lstStyle/>
          <a:p>
            <a:r>
              <a:rPr lang="es-MX" dirty="0"/>
              <a:t>Introducción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39D4404-F2C0-394E-041C-A9B04B2DCB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8136" y="1844842"/>
                <a:ext cx="5376832" cy="4441658"/>
              </a:xfrm>
            </p:spPr>
            <p:txBody>
              <a:bodyPr>
                <a:normAutofit/>
              </a:bodyPr>
              <a:lstStyle/>
              <a:p>
                <a:pPr>
                  <a:buBlip>
                    <a:blip r:embed="rId2">
                      <a:extLst>
                        <a:ext uri="{837473B0-CC2E-450A-ABE3-18F120FF3D39}">
                          <a1611:picAttrSrcUrl xmlns:a1611="http://schemas.microsoft.com/office/drawing/2016/11/main" r:id="rId3"/>
                        </a:ext>
                      </a:extLst>
                    </a:blip>
                  </a:buBlip>
                </a:pPr>
                <a:r>
                  <a:rPr lang="es-ES" dirty="0">
                    <a:latin typeface="Univers Condensed" panose="020B0506020202050204" pitchFamily="34" charset="0"/>
                  </a:rPr>
                  <a:t>16 de mayo de 1929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s-ES" dirty="0">
                    <a:latin typeface="Univers Condensed" panose="020B0506020202050204" pitchFamily="34" charset="0"/>
                  </a:rPr>
                  <a:t> 1° entrega del Premio de la Academia de Artes y Ciencias Cinematográficas</a:t>
                </a:r>
              </a:p>
              <a:p>
                <a:pPr>
                  <a:buBlip>
                    <a:blip r:embed="rId2">
                      <a:extLst>
                        <a:ext uri="{837473B0-CC2E-450A-ABE3-18F120FF3D39}">
                          <a1611:picAttrSrcUrl xmlns:a1611="http://schemas.microsoft.com/office/drawing/2016/11/main" r:id="rId3"/>
                        </a:ext>
                      </a:extLst>
                    </a:blip>
                  </a:buBlip>
                </a:pPr>
                <a:r>
                  <a:rPr lang="es-ES" dirty="0">
                    <a:latin typeface="Univers Condensed" panose="020B0506020202050204" pitchFamily="34" charset="0"/>
                  </a:rPr>
                  <a:t>Modelo para predecir si una película recibirá un Premio Óscar o no</a:t>
                </a:r>
              </a:p>
              <a:p>
                <a:pPr>
                  <a:buBlip>
                    <a:blip r:embed="rId2">
                      <a:extLst>
                        <a:ext uri="{837473B0-CC2E-450A-ABE3-18F120FF3D39}">
                          <a1611:picAttrSrcUrl xmlns:a1611="http://schemas.microsoft.com/office/drawing/2016/11/main" r:id="rId3"/>
                        </a:ext>
                      </a:extLst>
                    </a:blip>
                  </a:buBlip>
                </a:pPr>
                <a:r>
                  <a:rPr lang="es-ES" dirty="0">
                    <a:latin typeface="Univers Condensed" panose="020B0506020202050204" pitchFamily="34" charset="0"/>
                  </a:rPr>
                  <a:t>El presupuesto promedio para una película es de 100 millones de dólares (</a:t>
                </a:r>
                <a:r>
                  <a:rPr lang="es-ES" dirty="0" err="1">
                    <a:latin typeface="Univers Condensed" panose="020B0506020202050204" pitchFamily="34" charset="0"/>
                  </a:rPr>
                  <a:t>Investopedia</a:t>
                </a:r>
                <a:r>
                  <a:rPr lang="es-ES" dirty="0">
                    <a:latin typeface="Univers Condensed" panose="020B0506020202050204" pitchFamily="34" charset="0"/>
                  </a:rPr>
                  <a:t>, 2022)</a:t>
                </a:r>
              </a:p>
              <a:p>
                <a:pPr>
                  <a:buBlip>
                    <a:blip r:embed="rId2">
                      <a:extLst>
                        <a:ext uri="{837473B0-CC2E-450A-ABE3-18F120FF3D39}">
                          <a1611:picAttrSrcUrl xmlns:a1611="http://schemas.microsoft.com/office/drawing/2016/11/main" r:id="rId3"/>
                        </a:ext>
                      </a:extLst>
                    </a:blip>
                  </a:buBlip>
                </a:pPr>
                <a:r>
                  <a:rPr lang="es-ES" dirty="0">
                    <a:latin typeface="Univers Condensed" panose="020B0506020202050204" pitchFamily="34" charset="0"/>
                  </a:rPr>
                  <a:t>581 películas nominadas a "Mejor Película“, 94 ganadoras</a:t>
                </a:r>
                <a:endParaRPr lang="es-MX" dirty="0">
                  <a:latin typeface="Univers Condensed" panose="020B0506020202050204" pitchFamily="34" charset="0"/>
                </a:endParaRPr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39D4404-F2C0-394E-041C-A9B04B2DCB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8136" y="1844842"/>
                <a:ext cx="5376832" cy="444165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 descr="Nominaciones al Óscar para mejor película extranjera">
            <a:extLst>
              <a:ext uri="{FF2B5EF4-FFF2-40B4-BE49-F238E27FC236}">
                <a16:creationId xmlns:a16="http://schemas.microsoft.com/office/drawing/2014/main" id="{1A056142-2617-7F26-F290-6C06EA46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7" y="157894"/>
            <a:ext cx="453692" cy="96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Alas (película) - Wikipedia, la enciclopedia libre">
            <a:extLst>
              <a:ext uri="{FF2B5EF4-FFF2-40B4-BE49-F238E27FC236}">
                <a16:creationId xmlns:a16="http://schemas.microsoft.com/office/drawing/2014/main" id="{E08AC2C6-133D-0053-8426-166459169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561" y="2044174"/>
            <a:ext cx="2212693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ODA: Los sonidos del silencio (2021) - Filmaffinity">
            <a:extLst>
              <a:ext uri="{FF2B5EF4-FFF2-40B4-BE49-F238E27FC236}">
                <a16:creationId xmlns:a16="http://schemas.microsoft.com/office/drawing/2014/main" id="{DCE5341A-3E43-84FF-9BB6-8C73FDABC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895" y="2948491"/>
            <a:ext cx="2093257" cy="314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Gifs animados de Claquetas, animaciones de Claquetas">
            <a:extLst>
              <a:ext uri="{FF2B5EF4-FFF2-40B4-BE49-F238E27FC236}">
                <a16:creationId xmlns:a16="http://schemas.microsoft.com/office/drawing/2014/main" id="{58A588F7-6F7F-CFD0-1BCF-E298C3732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4" b="4135"/>
          <a:stretch/>
        </p:blipFill>
        <p:spPr bwMode="auto">
          <a:xfrm>
            <a:off x="9572436" y="447985"/>
            <a:ext cx="1998305" cy="192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314DB-965D-406A-FA48-8ADF72CD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18" y="571500"/>
            <a:ext cx="9922764" cy="839011"/>
          </a:xfrm>
        </p:spPr>
        <p:txBody>
          <a:bodyPr/>
          <a:lstStyle/>
          <a:p>
            <a:r>
              <a:rPr lang="es-MX" dirty="0"/>
              <a:t>Planteamiento del Problema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9D4404-F2C0-394E-041C-A9B04B2DC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6" y="1322962"/>
            <a:ext cx="9922764" cy="672892"/>
          </a:xfrm>
        </p:spPr>
        <p:txBody>
          <a:bodyPr>
            <a:normAutofit/>
          </a:bodyPr>
          <a:lstStyle/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s-ES" dirty="0">
                <a:latin typeface="Univers Condensed" panose="020B0506020202050204" pitchFamily="34" charset="0"/>
              </a:rPr>
              <a:t>Conjunto de datos con información de 506 distintas películas y 19 variables diferentes</a:t>
            </a:r>
          </a:p>
          <a:p>
            <a:pPr marL="0" indent="0">
              <a:buNone/>
            </a:pPr>
            <a:endParaRPr lang="es-MX" dirty="0">
              <a:latin typeface="Univers Condensed" panose="020B0506020202050204" pitchFamily="34" charset="0"/>
            </a:endParaRPr>
          </a:p>
        </p:txBody>
      </p:sp>
      <p:pic>
        <p:nvPicPr>
          <p:cNvPr id="4" name="Picture 6" descr="Nominaciones al Óscar para mejor película extranjera">
            <a:extLst>
              <a:ext uri="{FF2B5EF4-FFF2-40B4-BE49-F238E27FC236}">
                <a16:creationId xmlns:a16="http://schemas.microsoft.com/office/drawing/2014/main" id="{1A056142-2617-7F26-F290-6C06EA46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7" y="157894"/>
            <a:ext cx="453692" cy="96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24E411FE-87B2-A2F6-C263-4B1CEFEC5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726095"/>
              </p:ext>
            </p:extLst>
          </p:nvPr>
        </p:nvGraphicFramePr>
        <p:xfrm>
          <a:off x="1499723" y="1937476"/>
          <a:ext cx="7791225" cy="4312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597075">
                  <a:extLst>
                    <a:ext uri="{9D8B030D-6E8A-4147-A177-3AD203B41FA5}">
                      <a16:colId xmlns:a16="http://schemas.microsoft.com/office/drawing/2014/main" val="597056514"/>
                    </a:ext>
                  </a:extLst>
                </a:gridCol>
                <a:gridCol w="2597075">
                  <a:extLst>
                    <a:ext uri="{9D8B030D-6E8A-4147-A177-3AD203B41FA5}">
                      <a16:colId xmlns:a16="http://schemas.microsoft.com/office/drawing/2014/main" val="2096961904"/>
                    </a:ext>
                  </a:extLst>
                </a:gridCol>
                <a:gridCol w="2597075">
                  <a:extLst>
                    <a:ext uri="{9D8B030D-6E8A-4147-A177-3AD203B41FA5}">
                      <a16:colId xmlns:a16="http://schemas.microsoft.com/office/drawing/2014/main" val="2644742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Contenido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Tipo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94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/>
                        <a:t>Marketing expense</a:t>
                      </a:r>
                      <a:endParaRPr lang="es-MX" sz="1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Gasto en mercadotecnia (millones de dólares)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Numérica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43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b="1" kern="1200" dirty="0" err="1">
                          <a:solidFill>
                            <a:schemeClr val="dk1"/>
                          </a:solidFill>
                          <a:effectLst/>
                        </a:rPr>
                        <a:t>Production</a:t>
                      </a:r>
                      <a:r>
                        <a:rPr lang="es-MX" sz="1400" b="1" kern="1200" dirty="0">
                          <a:solidFill>
                            <a:schemeClr val="dk1"/>
                          </a:solidFill>
                          <a:effectLst/>
                        </a:rPr>
                        <a:t> expense</a:t>
                      </a:r>
                      <a:endParaRPr lang="es-MX" sz="1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Gasto en producción (millones de dólares)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Numérica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b="1" kern="1200" dirty="0">
                          <a:solidFill>
                            <a:schemeClr val="dk1"/>
                          </a:solidFill>
                          <a:effectLst/>
                        </a:rPr>
                        <a:t>Multiplex </a:t>
                      </a:r>
                      <a:r>
                        <a:rPr lang="es-MX" sz="1400" b="1" kern="1200" dirty="0" err="1">
                          <a:solidFill>
                            <a:schemeClr val="dk1"/>
                          </a:solidFill>
                          <a:effectLst/>
                        </a:rPr>
                        <a:t>coverage</a:t>
                      </a:r>
                      <a:endParaRPr lang="es-MX" sz="1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Cobertura tuvo en cines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Numérica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00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b="1" kern="1200" dirty="0">
                          <a:solidFill>
                            <a:schemeClr val="dk1"/>
                          </a:solidFill>
                          <a:effectLst/>
                        </a:rPr>
                        <a:t>Budget</a:t>
                      </a:r>
                      <a:endParaRPr lang="es-MX" sz="1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Presupuesto total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Numérica</a:t>
                      </a:r>
                    </a:p>
                    <a:p>
                      <a:pPr algn="ctr"/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671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b="1" kern="1200" dirty="0" err="1">
                          <a:solidFill>
                            <a:schemeClr val="dk1"/>
                          </a:solidFill>
                          <a:effectLst/>
                        </a:rPr>
                        <a:t>Movie_lenght</a:t>
                      </a:r>
                      <a:endParaRPr lang="es-MX" sz="1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Duración (minutos)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Numérica</a:t>
                      </a:r>
                    </a:p>
                    <a:p>
                      <a:pPr algn="ctr"/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96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b="1" kern="1200" dirty="0" err="1">
                          <a:solidFill>
                            <a:schemeClr val="dk1"/>
                          </a:solidFill>
                          <a:effectLst/>
                        </a:rPr>
                        <a:t>Lead_actor_rating</a:t>
                      </a:r>
                      <a:endParaRPr lang="es-MX" sz="1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Rating del actor principal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Numérica</a:t>
                      </a:r>
                    </a:p>
                    <a:p>
                      <a:pPr algn="ctr"/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38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 err="1"/>
                        <a:t>Lead_Actrees_rating</a:t>
                      </a:r>
                      <a:endParaRPr lang="es-MX" sz="1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Rating de la actriz principal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Numérica</a:t>
                      </a:r>
                    </a:p>
                    <a:p>
                      <a:pPr algn="ctr"/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88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 err="1"/>
                        <a:t>Director_rating</a:t>
                      </a:r>
                      <a:r>
                        <a:rPr lang="es-MX" sz="1400" b="1" dirty="0"/>
                        <a:t> </a:t>
                      </a:r>
                      <a:endParaRPr lang="es-MX" sz="1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Rating del director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Numérica</a:t>
                      </a:r>
                    </a:p>
                    <a:p>
                      <a:pPr algn="ctr"/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972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 err="1"/>
                        <a:t>Producer_rating</a:t>
                      </a:r>
                      <a:endParaRPr lang="es-MX" sz="1400" b="1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Rating del productor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Numérica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54551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F46E8BFD-A222-694E-CEFA-45F0403F0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104748"/>
              </p:ext>
            </p:extLst>
          </p:nvPr>
        </p:nvGraphicFramePr>
        <p:xfrm>
          <a:off x="1499723" y="1937476"/>
          <a:ext cx="7791225" cy="46786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597075">
                  <a:extLst>
                    <a:ext uri="{9D8B030D-6E8A-4147-A177-3AD203B41FA5}">
                      <a16:colId xmlns:a16="http://schemas.microsoft.com/office/drawing/2014/main" val="597056514"/>
                    </a:ext>
                  </a:extLst>
                </a:gridCol>
                <a:gridCol w="2597075">
                  <a:extLst>
                    <a:ext uri="{9D8B030D-6E8A-4147-A177-3AD203B41FA5}">
                      <a16:colId xmlns:a16="http://schemas.microsoft.com/office/drawing/2014/main" val="2096961904"/>
                    </a:ext>
                  </a:extLst>
                </a:gridCol>
                <a:gridCol w="2597075">
                  <a:extLst>
                    <a:ext uri="{9D8B030D-6E8A-4147-A177-3AD203B41FA5}">
                      <a16:colId xmlns:a16="http://schemas.microsoft.com/office/drawing/2014/main" val="2644742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Contenido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Tipo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944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b="1" kern="1200" dirty="0" err="1">
                          <a:solidFill>
                            <a:schemeClr val="dk1"/>
                          </a:solidFill>
                          <a:effectLst/>
                        </a:rPr>
                        <a:t>Critic_rating</a:t>
                      </a:r>
                      <a:endParaRPr lang="es-ES" sz="1400" b="0" i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kern="1200" dirty="0">
                          <a:solidFill>
                            <a:schemeClr val="dk1"/>
                          </a:solidFill>
                          <a:effectLst/>
                        </a:rPr>
                        <a:t>Rating de las críticas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Numérica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43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b="1" kern="1200" dirty="0" err="1">
                          <a:solidFill>
                            <a:schemeClr val="dk1"/>
                          </a:solidFill>
                          <a:effectLst/>
                        </a:rPr>
                        <a:t>Trailer_views</a:t>
                      </a:r>
                      <a:endParaRPr lang="es-ES" sz="1400" b="0" i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kern="1200" dirty="0">
                          <a:solidFill>
                            <a:schemeClr val="dk1"/>
                          </a:solidFill>
                          <a:effectLst/>
                        </a:rPr>
                        <a:t>Cantidad de vistas del </a:t>
                      </a:r>
                      <a:r>
                        <a:rPr lang="es-ES" sz="1200" b="0" kern="1200" dirty="0" err="1">
                          <a:solidFill>
                            <a:schemeClr val="dk1"/>
                          </a:solidFill>
                          <a:effectLst/>
                        </a:rPr>
                        <a:t>trailer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Numérica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308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b="1" kern="1200" dirty="0">
                          <a:solidFill>
                            <a:schemeClr val="dk1"/>
                          </a:solidFill>
                          <a:effectLst/>
                        </a:rPr>
                        <a:t>3D_available</a:t>
                      </a:r>
                      <a:endParaRPr lang="es-ES" sz="1400" b="0" i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kern="1200" dirty="0">
                          <a:solidFill>
                            <a:schemeClr val="dk1"/>
                          </a:solidFill>
                          <a:effectLst/>
                        </a:rPr>
                        <a:t>Si la película está disponible en 3D o no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Categórica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000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b="1" kern="1200" dirty="0" err="1">
                          <a:solidFill>
                            <a:schemeClr val="dk1"/>
                          </a:solidFill>
                          <a:effectLst/>
                        </a:rPr>
                        <a:t>Time_taken</a:t>
                      </a:r>
                      <a:endParaRPr lang="es-ES" sz="1400" b="0" i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kern="1200" dirty="0">
                          <a:solidFill>
                            <a:schemeClr val="dk1"/>
                          </a:solidFill>
                          <a:effectLst/>
                        </a:rPr>
                        <a:t>Tiempo en realizar la película (semanas)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Numérica</a:t>
                      </a:r>
                    </a:p>
                    <a:p>
                      <a:pPr algn="ctr"/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671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b="1" kern="1200" dirty="0" err="1">
                          <a:solidFill>
                            <a:schemeClr val="dk1"/>
                          </a:solidFill>
                          <a:effectLst/>
                        </a:rPr>
                        <a:t>Twitter_hastags</a:t>
                      </a:r>
                      <a:endParaRPr lang="es-ES" sz="1400" b="0" i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kern="1200" dirty="0">
                          <a:solidFill>
                            <a:schemeClr val="dk1"/>
                          </a:solidFill>
                          <a:effectLst/>
                        </a:rPr>
                        <a:t>Cantidad de hashtags en twitter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Numérica</a:t>
                      </a:r>
                    </a:p>
                    <a:p>
                      <a:pPr algn="ctr"/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96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b="1" kern="1200" dirty="0" err="1">
                          <a:solidFill>
                            <a:schemeClr val="dk1"/>
                          </a:solidFill>
                          <a:effectLst/>
                        </a:rPr>
                        <a:t>Genre</a:t>
                      </a:r>
                      <a:endParaRPr lang="es-ES" sz="1400" b="0" i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kern="1200" dirty="0">
                          <a:solidFill>
                            <a:schemeClr val="dk1"/>
                          </a:solidFill>
                          <a:effectLst/>
                        </a:rPr>
                        <a:t>Género de la película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Categórica</a:t>
                      </a:r>
                    </a:p>
                    <a:p>
                      <a:pPr algn="ctr"/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38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b="1" kern="1200" dirty="0" err="1">
                          <a:solidFill>
                            <a:schemeClr val="dk1"/>
                          </a:solidFill>
                          <a:effectLst/>
                        </a:rPr>
                        <a:t>Avg_age_actors</a:t>
                      </a:r>
                      <a:endParaRPr lang="es-ES" sz="1400" b="0" i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kern="1200" dirty="0">
                          <a:solidFill>
                            <a:schemeClr val="dk1"/>
                          </a:solidFill>
                          <a:effectLst/>
                        </a:rPr>
                        <a:t>Promedio de la edad de los actores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Numérica</a:t>
                      </a:r>
                    </a:p>
                    <a:p>
                      <a:pPr algn="ctr"/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88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b="1" kern="1200" dirty="0" err="1">
                          <a:solidFill>
                            <a:schemeClr val="dk1"/>
                          </a:solidFill>
                          <a:effectLst/>
                        </a:rPr>
                        <a:t>Num_multiplex</a:t>
                      </a:r>
                      <a:endParaRPr lang="es-ES" sz="1400" b="0" i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kern="1200" dirty="0">
                          <a:solidFill>
                            <a:schemeClr val="dk1"/>
                          </a:solidFill>
                          <a:effectLst/>
                        </a:rPr>
                        <a:t>Número de cines en los que fue transmitida la película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dirty="0"/>
                        <a:t>Numérica</a:t>
                      </a:r>
                    </a:p>
                    <a:p>
                      <a:pPr algn="ctr"/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972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sz="1400" b="1" kern="1200" dirty="0" err="1">
                          <a:solidFill>
                            <a:schemeClr val="dk1"/>
                          </a:solidFill>
                          <a:effectLst/>
                        </a:rPr>
                        <a:t>Collection</a:t>
                      </a:r>
                      <a:endParaRPr lang="es-ES" sz="1400" b="0" i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kern="1200" dirty="0">
                          <a:solidFill>
                            <a:schemeClr val="dk1"/>
                          </a:solidFill>
                          <a:effectLst/>
                        </a:rPr>
                        <a:t>Ganancia monetaria</a:t>
                      </a:r>
                      <a:endParaRPr lang="es-ES" sz="1200" b="0" i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Numérica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54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kern="1200" dirty="0" err="1">
                          <a:solidFill>
                            <a:schemeClr val="dk1"/>
                          </a:solidFill>
                          <a:effectLst/>
                        </a:rPr>
                        <a:t>Start_tech_Oscar</a:t>
                      </a:r>
                      <a:endParaRPr lang="es-ES" sz="1400" b="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pPr algn="ctr"/>
                      <a:endParaRPr lang="es-ES" sz="1400" b="0" i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kern="1200" dirty="0">
                          <a:solidFill>
                            <a:schemeClr val="dk1"/>
                          </a:solidFill>
                          <a:effectLst/>
                        </a:rPr>
                        <a:t>Si ganó el premio Óscar o no (variable de respuesta)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Categórica</a:t>
                      </a:r>
                      <a:endParaRPr lang="es-MX" sz="1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851451"/>
                  </a:ext>
                </a:extLst>
              </a:tr>
            </a:tbl>
          </a:graphicData>
        </a:graphic>
      </p:graphicFrame>
      <p:pic>
        <p:nvPicPr>
          <p:cNvPr id="5122" name="Picture 2" descr="Buy Vintage Movie Theater Wall Art, Home Theatre Feature Canvas Decor,  Classic Film Reel Cinema Popcorn Posters, Retro Home Movie Theater Media  Room Bar Pub House Decoration, Set of 4-8&quot;x10&quot; Unframed Online">
            <a:extLst>
              <a:ext uri="{FF2B5EF4-FFF2-40B4-BE49-F238E27FC236}">
                <a16:creationId xmlns:a16="http://schemas.microsoft.com/office/drawing/2014/main" id="{3A068BC2-BEC1-6753-F2E3-9C26575821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35" b="49486"/>
          <a:stretch/>
        </p:blipFill>
        <p:spPr bwMode="auto">
          <a:xfrm>
            <a:off x="10405716" y="5166445"/>
            <a:ext cx="1296647" cy="160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Buy Vintage Movie Theater Wall Art, Home Theatre Feature Canvas Decor,  Classic Film Reel Cinema Popcorn Posters, Retro Home Movie Theater Media  Room Bar Pub House Decoration, Set of 4-8&quot;x10&quot; Unframed Online">
            <a:extLst>
              <a:ext uri="{FF2B5EF4-FFF2-40B4-BE49-F238E27FC236}">
                <a16:creationId xmlns:a16="http://schemas.microsoft.com/office/drawing/2014/main" id="{77395AC5-BEA2-4672-C5A8-1E067D73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5" t="50097"/>
          <a:stretch/>
        </p:blipFill>
        <p:spPr bwMode="auto">
          <a:xfrm>
            <a:off x="10362576" y="81842"/>
            <a:ext cx="1296647" cy="15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Buy Vintage Movie Theater Wall Art, Home Theatre Feature Canvas Decor,  Classic Film Reel Cinema Popcorn Posters, Retro Home Movie Theater Media  Room Bar Pub House Decoration, Set of 4-8&quot;x10&quot; Unframed Online">
            <a:extLst>
              <a:ext uri="{FF2B5EF4-FFF2-40B4-BE49-F238E27FC236}">
                <a16:creationId xmlns:a16="http://schemas.microsoft.com/office/drawing/2014/main" id="{06232414-3DFF-EB13-A6F3-C096A7959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55" r="50435"/>
          <a:stretch/>
        </p:blipFill>
        <p:spPr bwMode="auto">
          <a:xfrm>
            <a:off x="10405716" y="3467950"/>
            <a:ext cx="1296647" cy="159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uy Vintage Movie Theater Wall Art, Home Theatre Feature Canvas Decor,  Classic Film Reel Cinema Popcorn Posters, Retro Home Movie Theater Media  Room Bar Pub House Decoration, Set of 4-8&quot;x10&quot; Unframed Online">
            <a:extLst>
              <a:ext uri="{FF2B5EF4-FFF2-40B4-BE49-F238E27FC236}">
                <a16:creationId xmlns:a16="http://schemas.microsoft.com/office/drawing/2014/main" id="{6481E0EE-2D11-680F-3159-5AC254EB8E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5" b="49755"/>
          <a:stretch/>
        </p:blipFill>
        <p:spPr bwMode="auto">
          <a:xfrm>
            <a:off x="10362576" y="1769454"/>
            <a:ext cx="1296647" cy="159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59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314DB-965D-406A-FA48-8ADF72CD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18" y="571500"/>
            <a:ext cx="9922764" cy="1148243"/>
          </a:xfrm>
        </p:spPr>
        <p:txBody>
          <a:bodyPr>
            <a:normAutofit/>
          </a:bodyPr>
          <a:lstStyle/>
          <a:p>
            <a:r>
              <a:rPr lang="es-MX" dirty="0"/>
              <a:t>Desarrollo de la Solución</a:t>
            </a:r>
            <a:br>
              <a:rPr lang="es-MX" dirty="0"/>
            </a:br>
            <a:r>
              <a:rPr lang="es-MX" sz="2800" dirty="0"/>
              <a:t>Preprocesamiento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9D4404-F2C0-394E-041C-A9B04B2DC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618" y="2370374"/>
            <a:ext cx="4565318" cy="2778369"/>
          </a:xfrm>
        </p:spPr>
        <p:txBody>
          <a:bodyPr/>
          <a:lstStyle/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 Selección de variables</a:t>
            </a:r>
          </a:p>
          <a:p>
            <a:pPr lvl="1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Por correlación</a:t>
            </a:r>
          </a:p>
          <a:p>
            <a:pPr lvl="2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Nula con la variable de respuesta</a:t>
            </a:r>
          </a:p>
          <a:p>
            <a:pPr lvl="2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Arriba de 0.90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 Tratamiento de datos atípicos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 Definición del escalamiento de datos</a:t>
            </a:r>
          </a:p>
          <a:p>
            <a:endParaRPr lang="es-MX" dirty="0"/>
          </a:p>
        </p:txBody>
      </p:sp>
      <p:pic>
        <p:nvPicPr>
          <p:cNvPr id="4" name="Picture 6" descr="Nominaciones al Óscar para mejor película extranjera">
            <a:extLst>
              <a:ext uri="{FF2B5EF4-FFF2-40B4-BE49-F238E27FC236}">
                <a16:creationId xmlns:a16="http://schemas.microsoft.com/office/drawing/2014/main" id="{1A056142-2617-7F26-F290-6C06EA46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7" y="157894"/>
            <a:ext cx="453692" cy="96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D40D427-F451-DFA5-F139-5F80D038741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61" r="10711" b="1"/>
          <a:stretch/>
        </p:blipFill>
        <p:spPr>
          <a:xfrm>
            <a:off x="5535200" y="1719743"/>
            <a:ext cx="6325570" cy="478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98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314DB-965D-406A-FA48-8ADF72CD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18" y="571500"/>
            <a:ext cx="9922764" cy="1148243"/>
          </a:xfrm>
        </p:spPr>
        <p:txBody>
          <a:bodyPr>
            <a:normAutofit/>
          </a:bodyPr>
          <a:lstStyle/>
          <a:p>
            <a:r>
              <a:rPr lang="es-MX" dirty="0"/>
              <a:t>Desarrollo de la Solución</a:t>
            </a:r>
            <a:br>
              <a:rPr lang="es-MX" dirty="0"/>
            </a:br>
            <a:r>
              <a:rPr lang="es-MX" sz="2800" dirty="0"/>
              <a:t>Preprocesamiento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9D4404-F2C0-394E-041C-A9B04B2DC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618" y="2370374"/>
            <a:ext cx="4565318" cy="2778369"/>
          </a:xfrm>
        </p:spPr>
        <p:txBody>
          <a:bodyPr/>
          <a:lstStyle/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 Selección de variables</a:t>
            </a:r>
          </a:p>
          <a:p>
            <a:pPr lvl="1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Por correlación</a:t>
            </a:r>
          </a:p>
          <a:p>
            <a:pPr lvl="2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Nula con la variable de respuesta</a:t>
            </a:r>
          </a:p>
          <a:p>
            <a:pPr lvl="2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Arriba de 0.90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 Tratamiento de datos atípicos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 Definición del escalamiento de datos</a:t>
            </a:r>
          </a:p>
          <a:p>
            <a:endParaRPr lang="es-MX" dirty="0"/>
          </a:p>
        </p:txBody>
      </p:sp>
      <p:pic>
        <p:nvPicPr>
          <p:cNvPr id="4" name="Picture 6" descr="Nominaciones al Óscar para mejor película extranjera">
            <a:extLst>
              <a:ext uri="{FF2B5EF4-FFF2-40B4-BE49-F238E27FC236}">
                <a16:creationId xmlns:a16="http://schemas.microsoft.com/office/drawing/2014/main" id="{1A056142-2617-7F26-F290-6C06EA46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7" y="157894"/>
            <a:ext cx="453692" cy="96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11BDEBE-BB87-61A6-EE42-2B421FAB92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1281" y="1880234"/>
            <a:ext cx="3011641" cy="21477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6384DE9-907B-CF7A-F775-9666BED85D7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8957"/>
          <a:stretch/>
        </p:blipFill>
        <p:spPr>
          <a:xfrm>
            <a:off x="5778426" y="4470360"/>
            <a:ext cx="5998620" cy="96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47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314DB-965D-406A-FA48-8ADF72CD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18" y="571500"/>
            <a:ext cx="9922764" cy="1148243"/>
          </a:xfrm>
        </p:spPr>
        <p:txBody>
          <a:bodyPr>
            <a:normAutofit/>
          </a:bodyPr>
          <a:lstStyle/>
          <a:p>
            <a:r>
              <a:rPr lang="es-MX" dirty="0"/>
              <a:t>Desarrollo de la Solución</a:t>
            </a:r>
            <a:br>
              <a:rPr lang="es-MX" dirty="0"/>
            </a:br>
            <a:r>
              <a:rPr lang="es-MX" sz="2800" dirty="0"/>
              <a:t>Preprocesamiento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9D4404-F2C0-394E-041C-A9B04B2DC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618" y="2370374"/>
            <a:ext cx="4565318" cy="2778369"/>
          </a:xfrm>
        </p:spPr>
        <p:txBody>
          <a:bodyPr/>
          <a:lstStyle/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 Selección de variables</a:t>
            </a:r>
          </a:p>
          <a:p>
            <a:pPr lvl="1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Por correlación</a:t>
            </a:r>
          </a:p>
          <a:p>
            <a:pPr lvl="2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Nula con la variable de respuesta</a:t>
            </a:r>
          </a:p>
          <a:p>
            <a:pPr lvl="2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Arriba de 0.90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 Tratamiento de datos atípicos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 Definición del escalamiento de datos</a:t>
            </a:r>
          </a:p>
          <a:p>
            <a:endParaRPr lang="es-MX" dirty="0"/>
          </a:p>
        </p:txBody>
      </p:sp>
      <p:pic>
        <p:nvPicPr>
          <p:cNvPr id="4" name="Picture 6" descr="Nominaciones al Óscar para mejor película extranjera">
            <a:extLst>
              <a:ext uri="{FF2B5EF4-FFF2-40B4-BE49-F238E27FC236}">
                <a16:creationId xmlns:a16="http://schemas.microsoft.com/office/drawing/2014/main" id="{1A056142-2617-7F26-F290-6C06EA46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7" y="157894"/>
            <a:ext cx="453692" cy="96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11BDEBE-BB87-61A6-EE42-2B421FAB92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1281" y="1880234"/>
            <a:ext cx="3011641" cy="214774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C45E046-2171-67A3-F6DF-9C6419B62A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8033" y="4188469"/>
            <a:ext cx="5699904" cy="96027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0FFEAF6-94D8-FD55-8E73-B7E665A5E6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1281" y="1882181"/>
            <a:ext cx="3011641" cy="221300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C092F34-1BD1-4532-ACA5-82771C683A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5200" y="4177731"/>
            <a:ext cx="6195454" cy="97101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8559D85-822A-2769-7FB0-3F1CA0563494}"/>
              </a:ext>
            </a:extLst>
          </p:cNvPr>
          <p:cNvSpPr txBox="1"/>
          <p:nvPr/>
        </p:nvSpPr>
        <p:spPr>
          <a:xfrm>
            <a:off x="8275314" y="5835335"/>
            <a:ext cx="154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Univers Condensed" panose="020B0506020202050204" pitchFamily="34" charset="0"/>
              </a:rPr>
              <a:t>Media: ~260.83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9152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314DB-965D-406A-FA48-8ADF72CD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18" y="571500"/>
            <a:ext cx="9922764" cy="1148243"/>
          </a:xfrm>
        </p:spPr>
        <p:txBody>
          <a:bodyPr>
            <a:normAutofit/>
          </a:bodyPr>
          <a:lstStyle/>
          <a:p>
            <a:r>
              <a:rPr lang="es-MX" dirty="0"/>
              <a:t>Desarrollo de la Solución</a:t>
            </a:r>
            <a:br>
              <a:rPr lang="es-MX" dirty="0"/>
            </a:br>
            <a:r>
              <a:rPr lang="es-MX" sz="2800" dirty="0"/>
              <a:t>Preprocesamiento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9D4404-F2C0-394E-041C-A9B04B2DC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618" y="2370374"/>
            <a:ext cx="4565318" cy="2778369"/>
          </a:xfrm>
        </p:spPr>
        <p:txBody>
          <a:bodyPr/>
          <a:lstStyle/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 Selección de variables</a:t>
            </a:r>
          </a:p>
          <a:p>
            <a:pPr lvl="1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Por correlación</a:t>
            </a:r>
          </a:p>
          <a:p>
            <a:pPr lvl="2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Nula con la variable de respuesta</a:t>
            </a:r>
          </a:p>
          <a:p>
            <a:pPr lvl="2"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  <a:ext uri="{837473B0-CC2E-450A-ABE3-18F120FF3D39}">
                      <a1611:picAttrSrcUrl xmlns:a1611="http://schemas.microsoft.com/office/drawing/2016/11/main" r:id="rId9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Arriba de 0.90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 Tratamiento de datos atípicos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 Definición del escalamiento de datos</a:t>
            </a:r>
          </a:p>
          <a:p>
            <a:endParaRPr lang="es-MX" dirty="0"/>
          </a:p>
        </p:txBody>
      </p:sp>
      <p:pic>
        <p:nvPicPr>
          <p:cNvPr id="4" name="Picture 6" descr="Nominaciones al Óscar para mejor película extranjera">
            <a:extLst>
              <a:ext uri="{FF2B5EF4-FFF2-40B4-BE49-F238E27FC236}">
                <a16:creationId xmlns:a16="http://schemas.microsoft.com/office/drawing/2014/main" id="{1A056142-2617-7F26-F290-6C06EA46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7" y="157894"/>
            <a:ext cx="453692" cy="96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40E362E-D4D7-F6A9-CBDA-64F5B66089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17" b="99283" l="3096" r="97174">
                        <a14:foregroundMark x1="17362" y1="24014" x2="41588" y2="24014"/>
                        <a14:foregroundMark x1="16555" y1="8602" x2="37416" y2="7527"/>
                        <a14:foregroundMark x1="37416" y1="7527" x2="38223" y2="7527"/>
                        <a14:foregroundMark x1="4172" y1="35125" x2="4845" y2="83513"/>
                        <a14:foregroundMark x1="4845" y1="83513" x2="46972" y2="97133"/>
                        <a14:foregroundMark x1="96097" y1="9677" x2="63257" y2="8602"/>
                        <a14:foregroundMark x1="63257" y1="8602" x2="57201" y2="32616"/>
                        <a14:foregroundMark x1="57201" y1="32616" x2="56931" y2="70251"/>
                        <a14:foregroundMark x1="56931" y1="70251" x2="67968" y2="90681"/>
                        <a14:foregroundMark x1="67968" y1="90681" x2="86003" y2="92115"/>
                        <a14:foregroundMark x1="86003" y1="92115" x2="95962" y2="72401"/>
                        <a14:foregroundMark x1="95962" y1="72401" x2="95962" y2="12186"/>
                        <a14:foregroundMark x1="66487" y1="23297" x2="79408" y2="23297"/>
                        <a14:foregroundMark x1="83042" y1="26523" x2="67968" y2="41219"/>
                        <a14:foregroundMark x1="67968" y1="41219" x2="67160" y2="43728"/>
                        <a14:foregroundMark x1="63930" y1="27240" x2="74024" y2="48746"/>
                        <a14:foregroundMark x1="74024" y1="48746" x2="88829" y2="54480"/>
                        <a14:foregroundMark x1="88829" y1="54480" x2="89906" y2="30824"/>
                        <a14:foregroundMark x1="91655" y1="65233" x2="90310" y2="67384"/>
                        <a14:foregroundMark x1="82503" y1="69892" x2="82503" y2="69892"/>
                        <a14:foregroundMark x1="65141" y1="48746" x2="65814" y2="65950"/>
                        <a14:foregroundMark x1="83580" y1="60932" x2="83042" y2="78136"/>
                        <a14:foregroundMark x1="97174" y1="94982" x2="97174" y2="64158"/>
                        <a14:foregroundMark x1="56258" y1="10036" x2="48048" y2="10036"/>
                        <a14:foregroundMark x1="55720" y1="48746" x2="55720" y2="48746"/>
                        <a14:foregroundMark x1="55451" y1="88530" x2="55451" y2="88530"/>
                        <a14:foregroundMark x1="59758" y1="94624" x2="59758" y2="94624"/>
                        <a14:foregroundMark x1="61777" y1="94982" x2="61777" y2="94982"/>
                        <a14:foregroundMark x1="78062" y1="96057" x2="78062" y2="96057"/>
                        <a14:foregroundMark x1="3096" y1="81362" x2="3096" y2="81362"/>
                        <a14:foregroundMark x1="4576" y1="88530" x2="4576" y2="88530"/>
                        <a14:foregroundMark x1="7402" y1="96774" x2="7402" y2="96774"/>
                        <a14:foregroundMark x1="9556" y1="97133" x2="9556" y2="97133"/>
                        <a14:foregroundMark x1="25168" y1="97133" x2="25168" y2="97133"/>
                        <a14:foregroundMark x1="23957" y1="99283" x2="23957" y2="99283"/>
                        <a14:foregroundMark x1="18708" y1="1075" x2="18708" y2="1075"/>
                        <a14:foregroundMark x1="67295" y1="5018" x2="67295" y2="5018"/>
                        <a14:foregroundMark x1="80350" y1="6093" x2="80350" y2="6093"/>
                        <a14:foregroundMark x1="75101" y1="99283" x2="75101" y2="99283"/>
                        <a14:foregroundMark x1="92328" y1="96057" x2="92328" y2="96057"/>
                        <a14:backgroundMark x1="35935" y1="1434" x2="35935" y2="1434"/>
                        <a14:backgroundMark x1="38089" y1="1434" x2="38089" y2="1434"/>
                        <a14:backgroundMark x1="19246" y1="1434" x2="19246" y2="1434"/>
                        <a14:backgroundMark x1="69179" y1="1075" x2="69179" y2="1075"/>
                        <a14:backgroundMark x1="66218" y1="1434" x2="66218" y2="1434"/>
                        <a14:backgroundMark x1="84388" y1="1075" x2="84388" y2="1075"/>
                        <a14:backgroundMark x1="81561" y1="1075" x2="81561" y2="1075"/>
                        <a14:backgroundMark x1="83042" y1="1434" x2="83042" y2="1434"/>
                        <a14:backgroundMark x1="84522" y1="99642" x2="84522" y2="99642"/>
                        <a14:backgroundMark x1="63257" y1="99642" x2="63257" y2="99642"/>
                        <a14:backgroundMark x1="20188" y1="99642" x2="20188" y2="996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8123" y="3858859"/>
            <a:ext cx="4416873" cy="1658557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6A48C35-3E4E-6309-125B-D894FCCC9E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6559" y="1898389"/>
            <a:ext cx="2424849" cy="178182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1FBD44F-A653-31BE-5999-82907FDAA5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2066" y="1914093"/>
            <a:ext cx="2454494" cy="175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33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F4845EF2-20CB-D681-73AF-3A03C4415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79"/>
          <a:stretch/>
        </p:blipFill>
        <p:spPr>
          <a:xfrm>
            <a:off x="7110263" y="5080065"/>
            <a:ext cx="1440702" cy="1314169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B23E894C-B7BA-B22B-39AD-9C42303D9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161" y="1253354"/>
            <a:ext cx="4073228" cy="37792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16314DB-965D-406A-FA48-8ADF72CD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618" y="571500"/>
            <a:ext cx="9922764" cy="1148243"/>
          </a:xfrm>
        </p:spPr>
        <p:txBody>
          <a:bodyPr>
            <a:normAutofit/>
          </a:bodyPr>
          <a:lstStyle/>
          <a:p>
            <a:r>
              <a:rPr lang="es-MX" dirty="0"/>
              <a:t>Desarrollo de la Solución</a:t>
            </a:r>
            <a:br>
              <a:rPr lang="es-MX" dirty="0"/>
            </a:br>
            <a:r>
              <a:rPr lang="es-MX" sz="2800" dirty="0"/>
              <a:t>Preprocesamiento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9D4404-F2C0-394E-041C-A9B04B2DC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618" y="2370374"/>
            <a:ext cx="4565318" cy="2778369"/>
          </a:xfrm>
        </p:spPr>
        <p:txBody>
          <a:bodyPr/>
          <a:lstStyle/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 Selección de variables</a:t>
            </a:r>
          </a:p>
          <a:p>
            <a:pPr lvl="1"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r:id="rId8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Por correlación</a:t>
            </a:r>
          </a:p>
          <a:p>
            <a:pPr lvl="2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Nula con la variable de respuesta</a:t>
            </a:r>
          </a:p>
          <a:p>
            <a:pPr lvl="2"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  <a:ext uri="{837473B0-CC2E-450A-ABE3-18F120FF3D39}">
                      <a1611:picAttrSrcUrl xmlns:a1611="http://schemas.microsoft.com/office/drawing/2016/11/main" r:id="rId11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Arriba de 0.90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 Tratamiento de datos atípicos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s-MX" dirty="0">
                <a:latin typeface="Univers Condensed" panose="020B0506020202050204" pitchFamily="34" charset="0"/>
              </a:rPr>
              <a:t>  Definición del escalamiento de datos</a:t>
            </a:r>
          </a:p>
          <a:p>
            <a:endParaRPr lang="es-MX" dirty="0"/>
          </a:p>
        </p:txBody>
      </p:sp>
      <p:pic>
        <p:nvPicPr>
          <p:cNvPr id="4" name="Picture 6" descr="Nominaciones al Óscar para mejor película extranjera">
            <a:extLst>
              <a:ext uri="{FF2B5EF4-FFF2-40B4-BE49-F238E27FC236}">
                <a16:creationId xmlns:a16="http://schemas.microsoft.com/office/drawing/2014/main" id="{1A056142-2617-7F26-F290-6C06EA460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67" y="157894"/>
            <a:ext cx="453692" cy="96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11BDEBE-BB87-61A6-EE42-2B421FAB92B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1281" y="1880234"/>
            <a:ext cx="3011641" cy="21477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0FFEAF6-94D8-FD55-8E73-B7E665A5E6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41281" y="1882181"/>
            <a:ext cx="3011641" cy="221300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C182912-3063-33B6-C1FC-9E9538745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179"/>
          <a:stretch/>
        </p:blipFill>
        <p:spPr>
          <a:xfrm>
            <a:off x="7110263" y="5080065"/>
            <a:ext cx="1440702" cy="131416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B4531362-8323-63AB-D9E9-62E013D55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13"/>
          <a:stretch/>
        </p:blipFill>
        <p:spPr>
          <a:xfrm>
            <a:off x="9881110" y="5090950"/>
            <a:ext cx="1303279" cy="129239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81262D6-B0BE-3DB2-C653-F54703305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161" y="1241571"/>
            <a:ext cx="4073228" cy="377924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A4502FDE-6284-E1BB-5665-990DA59F0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13"/>
          <a:stretch/>
        </p:blipFill>
        <p:spPr>
          <a:xfrm>
            <a:off x="9881110" y="5090950"/>
            <a:ext cx="1303279" cy="129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51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jornVTI">
  <a:themeElements>
    <a:clrScheme name="Bjorn">
      <a:dk1>
        <a:sysClr val="windowText" lastClr="000000"/>
      </a:dk1>
      <a:lt1>
        <a:sysClr val="window" lastClr="FFFFFF"/>
      </a:lt1>
      <a:dk2>
        <a:srgbClr val="252747"/>
      </a:dk2>
      <a:lt2>
        <a:srgbClr val="ECE4E9"/>
      </a:lt2>
      <a:accent1>
        <a:srgbClr val="736EB6"/>
      </a:accent1>
      <a:accent2>
        <a:srgbClr val="AB5991"/>
      </a:accent2>
      <a:accent3>
        <a:srgbClr val="AC9F39"/>
      </a:accent3>
      <a:accent4>
        <a:srgbClr val="756029"/>
      </a:accent4>
      <a:accent5>
        <a:srgbClr val="E87850"/>
      </a:accent5>
      <a:accent6>
        <a:srgbClr val="C6922A"/>
      </a:accent6>
      <a:hlink>
        <a:srgbClr val="736EB6"/>
      </a:hlink>
      <a:folHlink>
        <a:srgbClr val="AB5991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824</Words>
  <Application>Microsoft Office PowerPoint</Application>
  <PresentationFormat>Panorámica</PresentationFormat>
  <Paragraphs>156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Cambria Math</vt:lpstr>
      <vt:lpstr>Consolas</vt:lpstr>
      <vt:lpstr>Neue Haas Grotesk Text Pro</vt:lpstr>
      <vt:lpstr>Univers Condensed</vt:lpstr>
      <vt:lpstr>BjornVTI</vt:lpstr>
      <vt:lpstr>And the Oscar goes to…</vt:lpstr>
      <vt:lpstr>Tabla de Contenido</vt:lpstr>
      <vt:lpstr>Introducción</vt:lpstr>
      <vt:lpstr>Planteamiento del Problema</vt:lpstr>
      <vt:lpstr>Desarrollo de la Solución Preprocesamiento de Datos</vt:lpstr>
      <vt:lpstr>Desarrollo de la Solución Preprocesamiento de Datos</vt:lpstr>
      <vt:lpstr>Desarrollo de la Solución Preprocesamiento de Datos</vt:lpstr>
      <vt:lpstr>Desarrollo de la Solución Preprocesamiento de Datos</vt:lpstr>
      <vt:lpstr>Desarrollo de la Solución Preprocesamiento de Datos</vt:lpstr>
      <vt:lpstr>Desarrollo de la Solución Data Wrangling</vt:lpstr>
      <vt:lpstr>Modelado Entrenamiento y Desempeño</vt:lpstr>
      <vt:lpstr>Imagen, contenedor y despliegue del servicio</vt:lpstr>
      <vt:lpstr>Presentación de PowerPoint</vt:lpstr>
      <vt:lpstr>Conclusiones</vt:lpstr>
      <vt:lpstr>Referencias Bibliográficas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 the Oscar goes to…</dc:title>
  <dc:creator>CARDENAS GALLARDO, PAULA DANIELA</dc:creator>
  <cp:lastModifiedBy>CARDENAS GALLARDO, PAULA DANIELA</cp:lastModifiedBy>
  <cp:revision>71</cp:revision>
  <dcterms:created xsi:type="dcterms:W3CDTF">2022-11-18T01:22:49Z</dcterms:created>
  <dcterms:modified xsi:type="dcterms:W3CDTF">2022-11-30T21:47:04Z</dcterms:modified>
</cp:coreProperties>
</file>